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91" r:id="rId4"/>
    <p:sldId id="268" r:id="rId5"/>
    <p:sldId id="289" r:id="rId6"/>
    <p:sldId id="292" r:id="rId7"/>
    <p:sldId id="299" r:id="rId8"/>
    <p:sldId id="293" r:id="rId9"/>
    <p:sldId id="290" r:id="rId10"/>
    <p:sldId id="267" r:id="rId11"/>
    <p:sldId id="298" r:id="rId12"/>
    <p:sldId id="275" r:id="rId13"/>
    <p:sldId id="295" r:id="rId14"/>
    <p:sldId id="294" r:id="rId15"/>
    <p:sldId id="297" r:id="rId16"/>
    <p:sldId id="266" r:id="rId17"/>
    <p:sldId id="270" r:id="rId18"/>
  </p:sldIdLst>
  <p:sldSz cx="9144000" cy="5143500" type="screen16x9"/>
  <p:notesSz cx="6858000" cy="5991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539F9E-6948-4F07-A76B-A4A863863E79}">
          <p14:sldIdLst>
            <p14:sldId id="256"/>
            <p14:sldId id="257"/>
          </p14:sldIdLst>
        </p14:section>
        <p14:section name="Introduksjon" id="{685AFC4F-DEED-4D77-A082-C62FDD52409C}">
          <p14:sldIdLst>
            <p14:sldId id="291"/>
            <p14:sldId id="268"/>
            <p14:sldId id="289"/>
            <p14:sldId id="292"/>
            <p14:sldId id="299"/>
          </p14:sldIdLst>
        </p14:section>
        <p14:section name="Arkitektur og retning" id="{F2678A8D-F66F-4CC2-805E-8BA0B7BEB4B4}">
          <p14:sldIdLst>
            <p14:sldId id="293"/>
            <p14:sldId id="290"/>
            <p14:sldId id="267"/>
            <p14:sldId id="298"/>
          </p14:sldIdLst>
        </p14:section>
        <p14:section name="Demo og praktisk" id="{E4C9F6AA-5D52-452A-B8F7-14163479B0AC}">
          <p14:sldIdLst>
            <p14:sldId id="275"/>
            <p14:sldId id="295"/>
            <p14:sldId id="294"/>
            <p14:sldId id="297"/>
          </p14:sldIdLst>
        </p14:section>
        <p14:section name="Oppsummering" id="{9F0B5766-C2D7-44E6-9D9F-1FCC05C96164}">
          <p14:sldIdLst>
            <p14:sldId id="266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C6169"/>
    <a:srgbClr val="123E64"/>
    <a:srgbClr val="FF8641"/>
    <a:srgbClr val="149089"/>
    <a:srgbClr val="111111"/>
    <a:srgbClr val="CA0078"/>
    <a:srgbClr val="FFFFFF"/>
    <a:srgbClr val="73BFDD"/>
    <a:srgbClr val="14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349" autoAdjust="0"/>
  </p:normalViewPr>
  <p:slideViewPr>
    <p:cSldViewPr snapToGrid="0">
      <p:cViewPr varScale="1">
        <p:scale>
          <a:sx n="124" d="100"/>
          <a:sy n="124" d="100"/>
        </p:scale>
        <p:origin x="207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24F33-2933-43FF-8C53-0C032EFD324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1B39E709-0E98-45B7-BC77-9AC2C3561E51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noProof="0">
              <a:latin typeface="Museo Sans 100"/>
            </a:rPr>
            <a:t>Be lean</a:t>
          </a:r>
        </a:p>
      </dgm:t>
    </dgm:pt>
    <dgm:pt modelId="{BD91A2CC-8481-4DE1-A353-AD48139A75BB}" type="parTrans" cxnId="{D97FC0CB-8246-47A8-8A2E-3DF90DDFF260}">
      <dgm:prSet/>
      <dgm:spPr/>
      <dgm:t>
        <a:bodyPr/>
        <a:lstStyle/>
        <a:p>
          <a:endParaRPr lang="en-US" noProof="0" dirty="0"/>
        </a:p>
      </dgm:t>
    </dgm:pt>
    <dgm:pt modelId="{A7D0B314-69A2-4EAC-B838-8CB08C64B776}" type="sibTrans" cxnId="{D97FC0CB-8246-47A8-8A2E-3DF90DDFF260}">
      <dgm:prSet/>
      <dgm:spPr/>
      <dgm:t>
        <a:bodyPr/>
        <a:lstStyle/>
        <a:p>
          <a:endParaRPr lang="en-US" noProof="0" dirty="0"/>
        </a:p>
      </dgm:t>
    </dgm:pt>
    <dgm:pt modelId="{FC1A8D11-FE49-46EC-98BA-38CEDFDB8CDB}">
      <dgm:prSet phldrT="[Text]" custT="1"/>
      <dgm:spPr/>
      <dgm:t>
        <a:bodyPr/>
        <a:lstStyle/>
        <a:p>
          <a:r>
            <a:rPr lang="en-US" sz="1600" noProof="0">
              <a:latin typeface="Museo Sans 100"/>
            </a:rPr>
            <a:t>High requirements -&gt; VM’s and costly IaC </a:t>
          </a:r>
        </a:p>
      </dgm:t>
    </dgm:pt>
    <dgm:pt modelId="{8C9C198B-303F-45DC-9928-B79B34B4F3D4}" type="parTrans" cxnId="{A6E34F25-DDAC-4826-8E0C-212AFA8A5C89}">
      <dgm:prSet/>
      <dgm:spPr/>
      <dgm:t>
        <a:bodyPr/>
        <a:lstStyle/>
        <a:p>
          <a:endParaRPr lang="en-US" noProof="0" dirty="0"/>
        </a:p>
      </dgm:t>
    </dgm:pt>
    <dgm:pt modelId="{FBC53B1F-32EE-49A2-9746-A06473C37BE8}" type="sibTrans" cxnId="{A6E34F25-DDAC-4826-8E0C-212AFA8A5C89}">
      <dgm:prSet/>
      <dgm:spPr/>
      <dgm:t>
        <a:bodyPr/>
        <a:lstStyle/>
        <a:p>
          <a:endParaRPr lang="en-US" noProof="0" dirty="0"/>
        </a:p>
      </dgm:t>
    </dgm:pt>
    <dgm:pt modelId="{B08FF149-A0E4-403C-896C-B1986CBF338E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noProof="0">
              <a:latin typeface="Museo Sans 100"/>
            </a:rPr>
            <a:t>Changes are good</a:t>
          </a:r>
        </a:p>
      </dgm:t>
    </dgm:pt>
    <dgm:pt modelId="{8C0D6DB4-C7CF-4B6C-81B0-FB45A19FDD46}" type="parTrans" cxnId="{044D20E8-40CF-4887-B090-8D1B21D8C8AB}">
      <dgm:prSet/>
      <dgm:spPr/>
      <dgm:t>
        <a:bodyPr/>
        <a:lstStyle/>
        <a:p>
          <a:endParaRPr lang="en-US" noProof="0" dirty="0"/>
        </a:p>
      </dgm:t>
    </dgm:pt>
    <dgm:pt modelId="{FCCFDCA8-91B8-4F30-8062-60BC2FE91299}" type="sibTrans" cxnId="{044D20E8-40CF-4887-B090-8D1B21D8C8AB}">
      <dgm:prSet/>
      <dgm:spPr/>
      <dgm:t>
        <a:bodyPr/>
        <a:lstStyle/>
        <a:p>
          <a:endParaRPr lang="en-US" noProof="0" dirty="0"/>
        </a:p>
      </dgm:t>
    </dgm:pt>
    <dgm:pt modelId="{86781C9B-7597-46A1-AF2F-5C25571D29C3}">
      <dgm:prSet phldrT="[Text]" custT="1"/>
      <dgm:spPr/>
      <dgm:t>
        <a:bodyPr/>
        <a:lstStyle/>
        <a:p>
          <a:r>
            <a:rPr lang="en-US" sz="1600" noProof="0">
              <a:latin typeface="Museo Sans 100"/>
            </a:rPr>
            <a:t>Azure continuously change</a:t>
          </a:r>
        </a:p>
      </dgm:t>
    </dgm:pt>
    <dgm:pt modelId="{C604445D-EA85-4E6E-90CC-2056BA453445}" type="parTrans" cxnId="{339A17B0-AD3E-4744-BEA0-491172334884}">
      <dgm:prSet/>
      <dgm:spPr/>
      <dgm:t>
        <a:bodyPr/>
        <a:lstStyle/>
        <a:p>
          <a:endParaRPr lang="en-US" noProof="0" dirty="0"/>
        </a:p>
      </dgm:t>
    </dgm:pt>
    <dgm:pt modelId="{5AAF51B5-4B89-4CCF-93E2-ACCF6A58F051}" type="sibTrans" cxnId="{339A17B0-AD3E-4744-BEA0-491172334884}">
      <dgm:prSet/>
      <dgm:spPr/>
      <dgm:t>
        <a:bodyPr/>
        <a:lstStyle/>
        <a:p>
          <a:endParaRPr lang="en-US" noProof="0" dirty="0"/>
        </a:p>
      </dgm:t>
    </dgm:pt>
    <dgm:pt modelId="{24286EC0-F4F6-49CD-A5CF-8697EED1778F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noProof="0">
              <a:latin typeface="Museo Sans 100"/>
            </a:rPr>
            <a:t>Avoid</a:t>
          </a:r>
        </a:p>
        <a:p>
          <a:r>
            <a:rPr lang="en-US" sz="1400" noProof="0">
              <a:latin typeface="Museo Sans 100"/>
            </a:rPr>
            <a:t>Hybrid</a:t>
          </a:r>
        </a:p>
      </dgm:t>
    </dgm:pt>
    <dgm:pt modelId="{5ECCFD0D-57A2-48E9-AE34-40E9E352820A}" type="parTrans" cxnId="{D6BA5E18-B17A-472A-AA3E-47FF2304C77C}">
      <dgm:prSet/>
      <dgm:spPr/>
      <dgm:t>
        <a:bodyPr/>
        <a:lstStyle/>
        <a:p>
          <a:endParaRPr lang="en-US" noProof="0" dirty="0"/>
        </a:p>
      </dgm:t>
    </dgm:pt>
    <dgm:pt modelId="{E4055AD5-8133-4104-89A2-B3E718919B6F}" type="sibTrans" cxnId="{D6BA5E18-B17A-472A-AA3E-47FF2304C77C}">
      <dgm:prSet/>
      <dgm:spPr/>
      <dgm:t>
        <a:bodyPr/>
        <a:lstStyle/>
        <a:p>
          <a:endParaRPr lang="en-US" noProof="0" dirty="0"/>
        </a:p>
      </dgm:t>
    </dgm:pt>
    <dgm:pt modelId="{CA7EBE04-BE99-4942-B09A-75A929EAA62A}">
      <dgm:prSet phldrT="[Text]" custT="1"/>
      <dgm:spPr/>
      <dgm:t>
        <a:bodyPr/>
        <a:lstStyle/>
        <a:p>
          <a:r>
            <a:rPr lang="en-US" sz="1600" noProof="0">
              <a:latin typeface="Museo Sans 100"/>
            </a:rPr>
            <a:t>Tried most hybrid approaches. </a:t>
          </a:r>
        </a:p>
      </dgm:t>
    </dgm:pt>
    <dgm:pt modelId="{774FC789-AFEE-4E3D-9915-0E424B72467E}" type="parTrans" cxnId="{1F78ADD1-5B07-4830-A4B9-F20EA7282FB2}">
      <dgm:prSet/>
      <dgm:spPr/>
      <dgm:t>
        <a:bodyPr/>
        <a:lstStyle/>
        <a:p>
          <a:endParaRPr lang="en-US" noProof="0" dirty="0"/>
        </a:p>
      </dgm:t>
    </dgm:pt>
    <dgm:pt modelId="{E3CF0F35-24AC-42E9-9ACF-F8B3761DCB08}" type="sibTrans" cxnId="{1F78ADD1-5B07-4830-A4B9-F20EA7282FB2}">
      <dgm:prSet/>
      <dgm:spPr/>
      <dgm:t>
        <a:bodyPr/>
        <a:lstStyle/>
        <a:p>
          <a:endParaRPr lang="en-US" noProof="0" dirty="0"/>
        </a:p>
      </dgm:t>
    </dgm:pt>
    <dgm:pt modelId="{07257C61-AB81-4B5F-B559-A209F179E5CC}">
      <dgm:prSet custT="1"/>
      <dgm:spPr/>
      <dgm:t>
        <a:bodyPr/>
        <a:lstStyle/>
        <a:p>
          <a:r>
            <a:rPr lang="en-US" sz="1600" noProof="0">
              <a:latin typeface="Museo Sans 100"/>
            </a:rPr>
            <a:t>Learning: Go straight to SaaS if possible</a:t>
          </a:r>
        </a:p>
      </dgm:t>
    </dgm:pt>
    <dgm:pt modelId="{08AF5AD4-2309-471F-AB4B-A23B845412C8}" type="parTrans" cxnId="{D8B96ED1-1539-4207-98EE-5F9459ADC4C1}">
      <dgm:prSet/>
      <dgm:spPr/>
      <dgm:t>
        <a:bodyPr/>
        <a:lstStyle/>
        <a:p>
          <a:endParaRPr lang="en-US" noProof="0" dirty="0"/>
        </a:p>
      </dgm:t>
    </dgm:pt>
    <dgm:pt modelId="{A3DD1988-A519-4049-A041-AE31912E1006}" type="sibTrans" cxnId="{D8B96ED1-1539-4207-98EE-5F9459ADC4C1}">
      <dgm:prSet/>
      <dgm:spPr/>
      <dgm:t>
        <a:bodyPr/>
        <a:lstStyle/>
        <a:p>
          <a:endParaRPr lang="en-US" noProof="0" dirty="0"/>
        </a:p>
      </dgm:t>
    </dgm:pt>
    <dgm:pt modelId="{2FC674FC-9A9E-4271-9E77-EA0D8A562519}">
      <dgm:prSet phldrT="[Text]" custT="1"/>
      <dgm:spPr/>
      <dgm:t>
        <a:bodyPr/>
        <a:lstStyle/>
        <a:p>
          <a:r>
            <a:rPr lang="en-US" sz="1600" noProof="0">
              <a:latin typeface="Museo Sans 100"/>
            </a:rPr>
            <a:t>Lost 9 months</a:t>
          </a:r>
        </a:p>
      </dgm:t>
    </dgm:pt>
    <dgm:pt modelId="{88E14DA8-EE7D-46F6-B69C-73C20EF7295B}" type="parTrans" cxnId="{05EB897A-19A4-48E6-9277-75A9080E142A}">
      <dgm:prSet/>
      <dgm:spPr/>
      <dgm:t>
        <a:bodyPr/>
        <a:lstStyle/>
        <a:p>
          <a:endParaRPr lang="en-US" noProof="0" dirty="0"/>
        </a:p>
      </dgm:t>
    </dgm:pt>
    <dgm:pt modelId="{03AEF9B3-5A9F-4555-8156-4756710101EE}" type="sibTrans" cxnId="{05EB897A-19A4-48E6-9277-75A9080E142A}">
      <dgm:prSet/>
      <dgm:spPr/>
      <dgm:t>
        <a:bodyPr/>
        <a:lstStyle/>
        <a:p>
          <a:endParaRPr lang="en-US" noProof="0" dirty="0"/>
        </a:p>
      </dgm:t>
    </dgm:pt>
    <dgm:pt modelId="{627A7486-BE14-4E16-B588-578CB12B56DB}">
      <dgm:prSet phldrT="[Text]" custT="1"/>
      <dgm:spPr/>
      <dgm:t>
        <a:bodyPr/>
        <a:lstStyle/>
        <a:p>
          <a:r>
            <a:rPr lang="en-US" sz="1600" noProof="0">
              <a:latin typeface="Museo Sans 100"/>
            </a:rPr>
            <a:t>Learning: Good, it’s self-maintained</a:t>
          </a:r>
        </a:p>
      </dgm:t>
    </dgm:pt>
    <dgm:pt modelId="{92D9FA2D-B610-47CE-AC73-4F3E45F8A99A}" type="parTrans" cxnId="{8829C920-F275-4201-A5FF-E6598EC62190}">
      <dgm:prSet/>
      <dgm:spPr/>
      <dgm:t>
        <a:bodyPr/>
        <a:lstStyle/>
        <a:p>
          <a:endParaRPr lang="en-US" noProof="0" dirty="0"/>
        </a:p>
      </dgm:t>
    </dgm:pt>
    <dgm:pt modelId="{5CE339D8-98A1-4AEA-AC90-28627BDD241A}" type="sibTrans" cxnId="{8829C920-F275-4201-A5FF-E6598EC62190}">
      <dgm:prSet/>
      <dgm:spPr/>
      <dgm:t>
        <a:bodyPr/>
        <a:lstStyle/>
        <a:p>
          <a:endParaRPr lang="en-US" noProof="0" dirty="0"/>
        </a:p>
      </dgm:t>
    </dgm:pt>
    <dgm:pt modelId="{93923C18-F4F3-4E5B-996D-CD14A4F2E676}">
      <dgm:prSet phldrT="[Text]" custT="1"/>
      <dgm:spPr/>
      <dgm:t>
        <a:bodyPr/>
        <a:lstStyle/>
        <a:p>
          <a:r>
            <a:rPr lang="en-US" sz="1600" noProof="0">
              <a:latin typeface="Museo Sans 100"/>
            </a:rPr>
            <a:t>Learning: Minimize the time running in hybrid (or move systems that are closely connected)</a:t>
          </a:r>
        </a:p>
      </dgm:t>
    </dgm:pt>
    <dgm:pt modelId="{D5D697BF-855D-42C2-AFE0-D73C245A8E62}" type="parTrans" cxnId="{66D31398-E4C4-4BEC-B436-C38BDC1F1813}">
      <dgm:prSet/>
      <dgm:spPr/>
      <dgm:t>
        <a:bodyPr/>
        <a:lstStyle/>
        <a:p>
          <a:endParaRPr lang="en-US" noProof="0" dirty="0"/>
        </a:p>
      </dgm:t>
    </dgm:pt>
    <dgm:pt modelId="{CB191909-5630-4949-B0C6-545C2021BBBD}" type="sibTrans" cxnId="{66D31398-E4C4-4BEC-B436-C38BDC1F1813}">
      <dgm:prSet/>
      <dgm:spPr/>
      <dgm:t>
        <a:bodyPr/>
        <a:lstStyle/>
        <a:p>
          <a:endParaRPr lang="en-US" noProof="0" dirty="0"/>
        </a:p>
      </dgm:t>
    </dgm:pt>
    <dgm:pt modelId="{DA44899D-59BA-4B96-8969-1591831DC804}">
      <dgm:prSet phldrT="[Text]" custT="1"/>
      <dgm:spPr/>
      <dgm:t>
        <a:bodyPr/>
        <a:lstStyle/>
        <a:p>
          <a:r>
            <a:rPr lang="en-US" sz="1600" noProof="0">
              <a:latin typeface="Museo Sans 100"/>
            </a:rPr>
            <a:t>Hybrid Connection Manager must be updated monthly.</a:t>
          </a:r>
        </a:p>
      </dgm:t>
    </dgm:pt>
    <dgm:pt modelId="{3C307BA4-D5E7-4C36-A152-9D2A36C8CD5E}" type="parTrans" cxnId="{FB7D3013-F017-4340-A2A2-8B430872F53F}">
      <dgm:prSet/>
      <dgm:spPr/>
      <dgm:t>
        <a:bodyPr/>
        <a:lstStyle/>
        <a:p>
          <a:endParaRPr lang="en-US" noProof="0" dirty="0"/>
        </a:p>
      </dgm:t>
    </dgm:pt>
    <dgm:pt modelId="{0CC008C7-8F54-4D88-84B4-CA38A899D8EB}" type="sibTrans" cxnId="{FB7D3013-F017-4340-A2A2-8B430872F53F}">
      <dgm:prSet/>
      <dgm:spPr/>
      <dgm:t>
        <a:bodyPr/>
        <a:lstStyle/>
        <a:p>
          <a:endParaRPr lang="en-US" noProof="0" dirty="0"/>
        </a:p>
      </dgm:t>
    </dgm:pt>
    <dgm:pt modelId="{46D1566A-8A25-4E26-A188-7D882D57452E}">
      <dgm:prSet phldrT="[Text]" custT="1"/>
      <dgm:spPr/>
      <dgm:t>
        <a:bodyPr/>
        <a:lstStyle/>
        <a:p>
          <a:r>
            <a:rPr lang="en-US" sz="1600" noProof="0">
              <a:latin typeface="Museo Sans 100"/>
            </a:rPr>
            <a:t>Unstable and legacy equipment.</a:t>
          </a:r>
        </a:p>
      </dgm:t>
    </dgm:pt>
    <dgm:pt modelId="{8968B46C-13B7-450D-B840-5B880AEB4410}" type="parTrans" cxnId="{9E94417B-6B39-4968-BC16-AA47AF81DE0A}">
      <dgm:prSet/>
      <dgm:spPr/>
      <dgm:t>
        <a:bodyPr/>
        <a:lstStyle/>
        <a:p>
          <a:endParaRPr lang="en-US" noProof="0" dirty="0"/>
        </a:p>
      </dgm:t>
    </dgm:pt>
    <dgm:pt modelId="{39435C16-374E-416C-8A5B-1041AD488F5D}" type="sibTrans" cxnId="{9E94417B-6B39-4968-BC16-AA47AF81DE0A}">
      <dgm:prSet/>
      <dgm:spPr/>
      <dgm:t>
        <a:bodyPr/>
        <a:lstStyle/>
        <a:p>
          <a:endParaRPr lang="en-US" noProof="0" dirty="0"/>
        </a:p>
      </dgm:t>
    </dgm:pt>
    <dgm:pt modelId="{F599AAF2-17CA-4F17-9BD4-7095A2471CCD}" type="pres">
      <dgm:prSet presAssocID="{7B024F33-2933-43FF-8C53-0C032EFD324A}" presName="linearFlow" presStyleCnt="0">
        <dgm:presLayoutVars>
          <dgm:dir/>
          <dgm:animLvl val="lvl"/>
          <dgm:resizeHandles val="exact"/>
        </dgm:presLayoutVars>
      </dgm:prSet>
      <dgm:spPr/>
    </dgm:pt>
    <dgm:pt modelId="{C75000D5-C38E-4287-B21C-C86DCF5A9667}" type="pres">
      <dgm:prSet presAssocID="{1B39E709-0E98-45B7-BC77-9AC2C3561E51}" presName="composite" presStyleCnt="0"/>
      <dgm:spPr/>
    </dgm:pt>
    <dgm:pt modelId="{32E9EB83-4B6E-4DC8-A7A6-28D8C14AA624}" type="pres">
      <dgm:prSet presAssocID="{1B39E709-0E98-45B7-BC77-9AC2C3561E5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15D19AD-C97A-4607-8216-C14FDF91AE7A}" type="pres">
      <dgm:prSet presAssocID="{1B39E709-0E98-45B7-BC77-9AC2C3561E51}" presName="descendantText" presStyleLbl="alignAcc1" presStyleIdx="0" presStyleCnt="3">
        <dgm:presLayoutVars>
          <dgm:bulletEnabled val="1"/>
        </dgm:presLayoutVars>
      </dgm:prSet>
      <dgm:spPr/>
    </dgm:pt>
    <dgm:pt modelId="{E2619AEF-02E5-47CE-849A-8D6BC3927300}" type="pres">
      <dgm:prSet presAssocID="{A7D0B314-69A2-4EAC-B838-8CB08C64B776}" presName="sp" presStyleCnt="0"/>
      <dgm:spPr/>
    </dgm:pt>
    <dgm:pt modelId="{6F9F7477-84F4-4E19-9E94-920399A6F1B6}" type="pres">
      <dgm:prSet presAssocID="{B08FF149-A0E4-403C-896C-B1986CBF338E}" presName="composite" presStyleCnt="0"/>
      <dgm:spPr/>
    </dgm:pt>
    <dgm:pt modelId="{C44D7552-B20A-476B-BC87-9EDF33CDA60B}" type="pres">
      <dgm:prSet presAssocID="{B08FF149-A0E4-403C-896C-B1986CBF338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0273DDE-2363-4B63-922F-639CB06460D1}" type="pres">
      <dgm:prSet presAssocID="{B08FF149-A0E4-403C-896C-B1986CBF338E}" presName="descendantText" presStyleLbl="alignAcc1" presStyleIdx="1" presStyleCnt="3">
        <dgm:presLayoutVars>
          <dgm:bulletEnabled val="1"/>
        </dgm:presLayoutVars>
      </dgm:prSet>
      <dgm:spPr/>
    </dgm:pt>
    <dgm:pt modelId="{33C73659-CF01-470A-9098-118B297E66DF}" type="pres">
      <dgm:prSet presAssocID="{FCCFDCA8-91B8-4F30-8062-60BC2FE91299}" presName="sp" presStyleCnt="0"/>
      <dgm:spPr/>
    </dgm:pt>
    <dgm:pt modelId="{CB20D6F1-E36C-4402-AFC8-27C47DBDBF21}" type="pres">
      <dgm:prSet presAssocID="{24286EC0-F4F6-49CD-A5CF-8697EED1778F}" presName="composite" presStyleCnt="0"/>
      <dgm:spPr/>
    </dgm:pt>
    <dgm:pt modelId="{33691A16-9C14-49CA-BB7E-45F15C178DAE}" type="pres">
      <dgm:prSet presAssocID="{24286EC0-F4F6-49CD-A5CF-8697EED1778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915537A-511B-4E57-9E4D-162132EED933}" type="pres">
      <dgm:prSet presAssocID="{24286EC0-F4F6-49CD-A5CF-8697EED1778F}" presName="descendantText" presStyleLbl="alignAcc1" presStyleIdx="2" presStyleCnt="3" custScaleY="124624">
        <dgm:presLayoutVars>
          <dgm:bulletEnabled val="1"/>
        </dgm:presLayoutVars>
      </dgm:prSet>
      <dgm:spPr/>
    </dgm:pt>
  </dgm:ptLst>
  <dgm:cxnLst>
    <dgm:cxn modelId="{EB1D180C-8DF5-481D-8A02-4AA660041549}" type="presOf" srcId="{46D1566A-8A25-4E26-A188-7D882D57452E}" destId="{2915537A-511B-4E57-9E4D-162132EED933}" srcOrd="0" destOrd="2" presId="urn:microsoft.com/office/officeart/2005/8/layout/chevron2"/>
    <dgm:cxn modelId="{FB7D3013-F017-4340-A2A2-8B430872F53F}" srcId="{24286EC0-F4F6-49CD-A5CF-8697EED1778F}" destId="{DA44899D-59BA-4B96-8969-1591831DC804}" srcOrd="1" destOrd="0" parTransId="{3C307BA4-D5E7-4C36-A152-9D2A36C8CD5E}" sibTransId="{0CC008C7-8F54-4D88-84B4-CA38A899D8EB}"/>
    <dgm:cxn modelId="{D6BA5E18-B17A-472A-AA3E-47FF2304C77C}" srcId="{7B024F33-2933-43FF-8C53-0C032EFD324A}" destId="{24286EC0-F4F6-49CD-A5CF-8697EED1778F}" srcOrd="2" destOrd="0" parTransId="{5ECCFD0D-57A2-48E9-AE34-40E9E352820A}" sibTransId="{E4055AD5-8133-4104-89A2-B3E718919B6F}"/>
    <dgm:cxn modelId="{8829C920-F275-4201-A5FF-E6598EC62190}" srcId="{B08FF149-A0E4-403C-896C-B1986CBF338E}" destId="{627A7486-BE14-4E16-B588-578CB12B56DB}" srcOrd="1" destOrd="0" parTransId="{92D9FA2D-B610-47CE-AC73-4F3E45F8A99A}" sibTransId="{5CE339D8-98A1-4AEA-AC90-28627BDD241A}"/>
    <dgm:cxn modelId="{DFCF8323-B8ED-4098-988A-DFB77ED4FF69}" type="presOf" srcId="{DA44899D-59BA-4B96-8969-1591831DC804}" destId="{2915537A-511B-4E57-9E4D-162132EED933}" srcOrd="0" destOrd="1" presId="urn:microsoft.com/office/officeart/2005/8/layout/chevron2"/>
    <dgm:cxn modelId="{A6E34F25-DDAC-4826-8E0C-212AFA8A5C89}" srcId="{1B39E709-0E98-45B7-BC77-9AC2C3561E51}" destId="{FC1A8D11-FE49-46EC-98BA-38CEDFDB8CDB}" srcOrd="0" destOrd="0" parTransId="{8C9C198B-303F-45DC-9928-B79B34B4F3D4}" sibTransId="{FBC53B1F-32EE-49A2-9746-A06473C37BE8}"/>
    <dgm:cxn modelId="{A21F0B4F-1842-4A14-B261-F32AF6FD77CD}" type="presOf" srcId="{627A7486-BE14-4E16-B588-578CB12B56DB}" destId="{10273DDE-2363-4B63-922F-639CB06460D1}" srcOrd="0" destOrd="1" presId="urn:microsoft.com/office/officeart/2005/8/layout/chevron2"/>
    <dgm:cxn modelId="{5AD5E376-38BC-4D93-B6A1-11EED6BB5BF5}" type="presOf" srcId="{07257C61-AB81-4B5F-B559-A209F179E5CC}" destId="{C15D19AD-C97A-4607-8216-C14FDF91AE7A}" srcOrd="0" destOrd="2" presId="urn:microsoft.com/office/officeart/2005/8/layout/chevron2"/>
    <dgm:cxn modelId="{05EB897A-19A4-48E6-9277-75A9080E142A}" srcId="{1B39E709-0E98-45B7-BC77-9AC2C3561E51}" destId="{2FC674FC-9A9E-4271-9E77-EA0D8A562519}" srcOrd="1" destOrd="0" parTransId="{88E14DA8-EE7D-46F6-B69C-73C20EF7295B}" sibTransId="{03AEF9B3-5A9F-4555-8156-4756710101EE}"/>
    <dgm:cxn modelId="{9E94417B-6B39-4968-BC16-AA47AF81DE0A}" srcId="{24286EC0-F4F6-49CD-A5CF-8697EED1778F}" destId="{46D1566A-8A25-4E26-A188-7D882D57452E}" srcOrd="2" destOrd="0" parTransId="{8968B46C-13B7-450D-B840-5B880AEB4410}" sibTransId="{39435C16-374E-416C-8A5B-1041AD488F5D}"/>
    <dgm:cxn modelId="{6E814D84-ADDD-4BF7-B8EE-76B1F79A72BB}" type="presOf" srcId="{2FC674FC-9A9E-4271-9E77-EA0D8A562519}" destId="{C15D19AD-C97A-4607-8216-C14FDF91AE7A}" srcOrd="0" destOrd="1" presId="urn:microsoft.com/office/officeart/2005/8/layout/chevron2"/>
    <dgm:cxn modelId="{A8EB6485-E0B4-4640-B51C-A51D5F6A05D8}" type="presOf" srcId="{24286EC0-F4F6-49CD-A5CF-8697EED1778F}" destId="{33691A16-9C14-49CA-BB7E-45F15C178DAE}" srcOrd="0" destOrd="0" presId="urn:microsoft.com/office/officeart/2005/8/layout/chevron2"/>
    <dgm:cxn modelId="{2308DC87-C24F-4838-82E7-3C796E9DAA73}" type="presOf" srcId="{FC1A8D11-FE49-46EC-98BA-38CEDFDB8CDB}" destId="{C15D19AD-C97A-4607-8216-C14FDF91AE7A}" srcOrd="0" destOrd="0" presId="urn:microsoft.com/office/officeart/2005/8/layout/chevron2"/>
    <dgm:cxn modelId="{3620DE8A-A0FC-4C30-80AC-75DBE7F8EBAE}" type="presOf" srcId="{7B024F33-2933-43FF-8C53-0C032EFD324A}" destId="{F599AAF2-17CA-4F17-9BD4-7095A2471CCD}" srcOrd="0" destOrd="0" presId="urn:microsoft.com/office/officeart/2005/8/layout/chevron2"/>
    <dgm:cxn modelId="{66D31398-E4C4-4BEC-B436-C38BDC1F1813}" srcId="{24286EC0-F4F6-49CD-A5CF-8697EED1778F}" destId="{93923C18-F4F3-4E5B-996D-CD14A4F2E676}" srcOrd="3" destOrd="0" parTransId="{D5D697BF-855D-42C2-AFE0-D73C245A8E62}" sibTransId="{CB191909-5630-4949-B0C6-545C2021BBBD}"/>
    <dgm:cxn modelId="{339A17B0-AD3E-4744-BEA0-491172334884}" srcId="{B08FF149-A0E4-403C-896C-B1986CBF338E}" destId="{86781C9B-7597-46A1-AF2F-5C25571D29C3}" srcOrd="0" destOrd="0" parTransId="{C604445D-EA85-4E6E-90CC-2056BA453445}" sibTransId="{5AAF51B5-4B89-4CCF-93E2-ACCF6A58F051}"/>
    <dgm:cxn modelId="{D97FC0CB-8246-47A8-8A2E-3DF90DDFF260}" srcId="{7B024F33-2933-43FF-8C53-0C032EFD324A}" destId="{1B39E709-0E98-45B7-BC77-9AC2C3561E51}" srcOrd="0" destOrd="0" parTransId="{BD91A2CC-8481-4DE1-A353-AD48139A75BB}" sibTransId="{A7D0B314-69A2-4EAC-B838-8CB08C64B776}"/>
    <dgm:cxn modelId="{129416CD-7FD2-472D-8ADB-EB4C875FCEC9}" type="presOf" srcId="{B08FF149-A0E4-403C-896C-B1986CBF338E}" destId="{C44D7552-B20A-476B-BC87-9EDF33CDA60B}" srcOrd="0" destOrd="0" presId="urn:microsoft.com/office/officeart/2005/8/layout/chevron2"/>
    <dgm:cxn modelId="{5D5D18CF-D70A-40D5-A539-88EDF3DBB346}" type="presOf" srcId="{CA7EBE04-BE99-4942-B09A-75A929EAA62A}" destId="{2915537A-511B-4E57-9E4D-162132EED933}" srcOrd="0" destOrd="0" presId="urn:microsoft.com/office/officeart/2005/8/layout/chevron2"/>
    <dgm:cxn modelId="{D8B96ED1-1539-4207-98EE-5F9459ADC4C1}" srcId="{1B39E709-0E98-45B7-BC77-9AC2C3561E51}" destId="{07257C61-AB81-4B5F-B559-A209F179E5CC}" srcOrd="2" destOrd="0" parTransId="{08AF5AD4-2309-471F-AB4B-A23B845412C8}" sibTransId="{A3DD1988-A519-4049-A041-AE31912E1006}"/>
    <dgm:cxn modelId="{1F78ADD1-5B07-4830-A4B9-F20EA7282FB2}" srcId="{24286EC0-F4F6-49CD-A5CF-8697EED1778F}" destId="{CA7EBE04-BE99-4942-B09A-75A929EAA62A}" srcOrd="0" destOrd="0" parTransId="{774FC789-AFEE-4E3D-9915-0E424B72467E}" sibTransId="{E3CF0F35-24AC-42E9-9ACF-F8B3761DCB08}"/>
    <dgm:cxn modelId="{D73F9FD4-6CE6-485B-BB2B-4B1E934D2E05}" type="presOf" srcId="{93923C18-F4F3-4E5B-996D-CD14A4F2E676}" destId="{2915537A-511B-4E57-9E4D-162132EED933}" srcOrd="0" destOrd="3" presId="urn:microsoft.com/office/officeart/2005/8/layout/chevron2"/>
    <dgm:cxn modelId="{4CC6E9D6-0CB4-45D9-ABB9-E41D3DC34BD1}" type="presOf" srcId="{86781C9B-7597-46A1-AF2F-5C25571D29C3}" destId="{10273DDE-2363-4B63-922F-639CB06460D1}" srcOrd="0" destOrd="0" presId="urn:microsoft.com/office/officeart/2005/8/layout/chevron2"/>
    <dgm:cxn modelId="{8BE66EDD-9E0C-4482-ADE2-69C5DCDAE064}" type="presOf" srcId="{1B39E709-0E98-45B7-BC77-9AC2C3561E51}" destId="{32E9EB83-4B6E-4DC8-A7A6-28D8C14AA624}" srcOrd="0" destOrd="0" presId="urn:microsoft.com/office/officeart/2005/8/layout/chevron2"/>
    <dgm:cxn modelId="{044D20E8-40CF-4887-B090-8D1B21D8C8AB}" srcId="{7B024F33-2933-43FF-8C53-0C032EFD324A}" destId="{B08FF149-A0E4-403C-896C-B1986CBF338E}" srcOrd="1" destOrd="0" parTransId="{8C0D6DB4-C7CF-4B6C-81B0-FB45A19FDD46}" sibTransId="{FCCFDCA8-91B8-4F30-8062-60BC2FE91299}"/>
    <dgm:cxn modelId="{CEB33196-5EA9-4EC7-97F6-99FA8B3D0357}" type="presParOf" srcId="{F599AAF2-17CA-4F17-9BD4-7095A2471CCD}" destId="{C75000D5-C38E-4287-B21C-C86DCF5A9667}" srcOrd="0" destOrd="0" presId="urn:microsoft.com/office/officeart/2005/8/layout/chevron2"/>
    <dgm:cxn modelId="{908AFC10-AC0E-46CF-B9F5-17370E49B68F}" type="presParOf" srcId="{C75000D5-C38E-4287-B21C-C86DCF5A9667}" destId="{32E9EB83-4B6E-4DC8-A7A6-28D8C14AA624}" srcOrd="0" destOrd="0" presId="urn:microsoft.com/office/officeart/2005/8/layout/chevron2"/>
    <dgm:cxn modelId="{5E44CF4C-71B0-49C0-B7AC-2E1712483C65}" type="presParOf" srcId="{C75000D5-C38E-4287-B21C-C86DCF5A9667}" destId="{C15D19AD-C97A-4607-8216-C14FDF91AE7A}" srcOrd="1" destOrd="0" presId="urn:microsoft.com/office/officeart/2005/8/layout/chevron2"/>
    <dgm:cxn modelId="{FCE10791-0A42-4108-ABFC-A6DA6612181D}" type="presParOf" srcId="{F599AAF2-17CA-4F17-9BD4-7095A2471CCD}" destId="{E2619AEF-02E5-47CE-849A-8D6BC3927300}" srcOrd="1" destOrd="0" presId="urn:microsoft.com/office/officeart/2005/8/layout/chevron2"/>
    <dgm:cxn modelId="{B509CC5C-C4C1-4098-AC58-2069F6F20E50}" type="presParOf" srcId="{F599AAF2-17CA-4F17-9BD4-7095A2471CCD}" destId="{6F9F7477-84F4-4E19-9E94-920399A6F1B6}" srcOrd="2" destOrd="0" presId="urn:microsoft.com/office/officeart/2005/8/layout/chevron2"/>
    <dgm:cxn modelId="{1917D19E-6A94-4A8E-8A09-46211DE44436}" type="presParOf" srcId="{6F9F7477-84F4-4E19-9E94-920399A6F1B6}" destId="{C44D7552-B20A-476B-BC87-9EDF33CDA60B}" srcOrd="0" destOrd="0" presId="urn:microsoft.com/office/officeart/2005/8/layout/chevron2"/>
    <dgm:cxn modelId="{7B852B2E-53AF-4903-85D6-F25A2FF45217}" type="presParOf" srcId="{6F9F7477-84F4-4E19-9E94-920399A6F1B6}" destId="{10273DDE-2363-4B63-922F-639CB06460D1}" srcOrd="1" destOrd="0" presId="urn:microsoft.com/office/officeart/2005/8/layout/chevron2"/>
    <dgm:cxn modelId="{6430E721-818B-4428-99FA-E462889C8635}" type="presParOf" srcId="{F599AAF2-17CA-4F17-9BD4-7095A2471CCD}" destId="{33C73659-CF01-470A-9098-118B297E66DF}" srcOrd="3" destOrd="0" presId="urn:microsoft.com/office/officeart/2005/8/layout/chevron2"/>
    <dgm:cxn modelId="{8588A24D-3616-4D24-8D79-A473650C78CE}" type="presParOf" srcId="{F599AAF2-17CA-4F17-9BD4-7095A2471CCD}" destId="{CB20D6F1-E36C-4402-AFC8-27C47DBDBF21}" srcOrd="4" destOrd="0" presId="urn:microsoft.com/office/officeart/2005/8/layout/chevron2"/>
    <dgm:cxn modelId="{7E86964A-F8B4-479B-BE07-762E2F39847D}" type="presParOf" srcId="{CB20D6F1-E36C-4402-AFC8-27C47DBDBF21}" destId="{33691A16-9C14-49CA-BB7E-45F15C178DAE}" srcOrd="0" destOrd="0" presId="urn:microsoft.com/office/officeart/2005/8/layout/chevron2"/>
    <dgm:cxn modelId="{CF8AF6F7-2DD7-4DAC-810A-EDE42EE2B060}" type="presParOf" srcId="{CB20D6F1-E36C-4402-AFC8-27C47DBDBF21}" destId="{2915537A-511B-4E57-9E4D-162132EED93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69FF1C-89AF-46A3-8CF0-57D4101B2BD3}" type="doc">
      <dgm:prSet loTypeId="urn:microsoft.com/office/officeart/2005/8/layout/hProcess6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b-NO"/>
        </a:p>
      </dgm:t>
    </dgm:pt>
    <dgm:pt modelId="{9A64B6C7-CE72-4250-9999-5FD493877EA5}">
      <dgm:prSet phldrT="[Text]" custT="1"/>
      <dgm:spPr/>
      <dgm:t>
        <a:bodyPr/>
        <a:lstStyle/>
        <a:p>
          <a:r>
            <a:rPr lang="en-US" sz="1400" b="1">
              <a:latin typeface="Museo Sans 100"/>
            </a:rPr>
            <a:t>ARM</a:t>
          </a:r>
          <a:endParaRPr lang="nb-NO" sz="1000" b="1">
            <a:latin typeface="Museo Sans 100"/>
          </a:endParaRPr>
        </a:p>
      </dgm:t>
    </dgm:pt>
    <dgm:pt modelId="{1096503D-867C-43CC-9792-DB16474560FD}" type="parTrans" cxnId="{2D2BDD36-EC29-481C-95A7-B7ECA6C4C003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2B6D3AA7-E0A7-4F07-B7F1-4DCE9F0FB9F3}" type="sibTrans" cxnId="{2D2BDD36-EC29-481C-95A7-B7ECA6C4C003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2FC98DD9-665A-4712-AAAA-FBFDEA66898D}">
      <dgm:prSet phldrT="[Text]" custT="1"/>
      <dgm:spPr/>
      <dgm:t>
        <a:bodyPr/>
        <a:lstStyle/>
        <a:p>
          <a:r>
            <a:rPr lang="en-US" sz="1400" b="1">
              <a:latin typeface="Museo Sans 100"/>
            </a:rPr>
            <a:t>Terra-form</a:t>
          </a:r>
          <a:endParaRPr lang="nb-NO" sz="1000" b="1">
            <a:latin typeface="Museo Sans 100"/>
          </a:endParaRPr>
        </a:p>
      </dgm:t>
    </dgm:pt>
    <dgm:pt modelId="{888C8DF3-A46F-4BD9-9324-7494151490E4}" type="parTrans" cxnId="{79558E37-EA67-4BB2-8416-8AC2B07A8173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C7E5EABF-F8EE-439E-91E9-DBA372F733A7}" type="sibTrans" cxnId="{79558E37-EA67-4BB2-8416-8AC2B07A8173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22377774-E2E7-419B-8906-3EA66D7CCC62}">
      <dgm:prSet phldrT="[Text]" custT="1"/>
      <dgm:spPr/>
      <dgm:t>
        <a:bodyPr/>
        <a:lstStyle/>
        <a:p>
          <a:r>
            <a:rPr lang="en-US" sz="1400">
              <a:latin typeface="Museo Sans 100"/>
            </a:rPr>
            <a:t>Community support and team</a:t>
          </a:r>
          <a:endParaRPr lang="nb-NO" sz="1400">
            <a:latin typeface="Museo Sans 100"/>
          </a:endParaRPr>
        </a:p>
      </dgm:t>
    </dgm:pt>
    <dgm:pt modelId="{9AAEDD0F-18D6-4C62-8476-4BF676A11379}" type="parTrans" cxnId="{D18DB504-6489-4CE5-AC05-899A7D37D14C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6291E6BA-6282-4A37-B128-833BCFDC9CCE}" type="sibTrans" cxnId="{D18DB504-6489-4CE5-AC05-899A7D37D14C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A8619ADC-2744-4E01-AC31-D573D538C3C4}">
      <dgm:prSet phldrT="[Text]" custT="1"/>
      <dgm:spPr/>
      <dgm:t>
        <a:bodyPr lIns="0" rIns="0"/>
        <a:lstStyle/>
        <a:p>
          <a:r>
            <a:rPr lang="en-US" sz="1400" b="1">
              <a:latin typeface="Museo Sans 100"/>
            </a:rPr>
            <a:t>Ansible</a:t>
          </a:r>
          <a:endParaRPr lang="nb-NO" sz="1400" b="1">
            <a:latin typeface="Museo Sans 100"/>
          </a:endParaRPr>
        </a:p>
      </dgm:t>
    </dgm:pt>
    <dgm:pt modelId="{95499AAA-BC7F-4652-BA8C-FB153BA0D2DE}" type="parTrans" cxnId="{316860BC-48FB-46FD-9022-3BA96BF4796A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AF938DD7-212E-406E-9BAD-6EA3B372A444}" type="sibTrans" cxnId="{316860BC-48FB-46FD-9022-3BA96BF4796A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C35D4521-F05A-4476-86F4-FE623AF9CC3D}">
      <dgm:prSet phldrT="[Text]" custT="1"/>
      <dgm:spPr/>
      <dgm:t>
        <a:bodyPr/>
        <a:lstStyle/>
        <a:p>
          <a:r>
            <a:rPr lang="en-US" sz="1400" err="1">
              <a:latin typeface="Museo Sans 100"/>
            </a:rPr>
            <a:t>IaC</a:t>
          </a:r>
          <a:r>
            <a:rPr lang="en-US" sz="1400">
              <a:latin typeface="Museo Sans 100"/>
            </a:rPr>
            <a:t> + config </a:t>
          </a:r>
          <a:r>
            <a:rPr lang="en-US" sz="1400" err="1">
              <a:latin typeface="Museo Sans 100"/>
            </a:rPr>
            <a:t>mgmt</a:t>
          </a:r>
          <a:endParaRPr lang="nb-NO" sz="1400">
            <a:latin typeface="Museo Sans 100"/>
          </a:endParaRPr>
        </a:p>
      </dgm:t>
    </dgm:pt>
    <dgm:pt modelId="{DC1FC3E9-8431-4C6E-B4FC-07045B56EA46}" type="parTrans" cxnId="{D2FE8384-D65B-4ED0-A9AC-442A72749A0B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8F331760-1F31-4BC4-85E8-F010307B9E0B}" type="sibTrans" cxnId="{D2FE8384-D65B-4ED0-A9AC-442A72749A0B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C4021B5E-0FB4-404B-B9C4-43F60DAF4763}">
      <dgm:prSet phldrT="[Text]" custT="1"/>
      <dgm:spPr/>
      <dgm:t>
        <a:bodyPr/>
        <a:lstStyle/>
        <a:p>
          <a:r>
            <a:rPr lang="en-US" sz="1400" b="1">
              <a:latin typeface="Museo Sans 100"/>
            </a:rPr>
            <a:t>Terra-form</a:t>
          </a:r>
          <a:endParaRPr lang="nb-NO" sz="1400" b="1">
            <a:latin typeface="Museo Sans 100"/>
          </a:endParaRPr>
        </a:p>
      </dgm:t>
    </dgm:pt>
    <dgm:pt modelId="{3632F4AE-1816-45F8-87F2-E835486C3A01}" type="parTrans" cxnId="{584EF9D7-A434-4C3F-BD7D-1522800E4E30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88FA17DD-9F81-4863-9F96-893BE69F0ED5}" type="sibTrans" cxnId="{584EF9D7-A434-4C3F-BD7D-1522800E4E30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FD9E0A43-69A8-4367-B2C5-A862AA750C29}">
      <dgm:prSet phldrT="[Text]" custT="1"/>
      <dgm:spPr/>
      <dgm:t>
        <a:bodyPr/>
        <a:lstStyle/>
        <a:p>
          <a:r>
            <a:rPr lang="en-US" sz="1400">
              <a:latin typeface="Museo Sans 100"/>
            </a:rPr>
            <a:t>Best at the moment in time</a:t>
          </a:r>
          <a:endParaRPr lang="nb-NO" sz="1400">
            <a:latin typeface="Museo Sans 100"/>
          </a:endParaRPr>
        </a:p>
      </dgm:t>
    </dgm:pt>
    <dgm:pt modelId="{219BAEFE-E19A-4589-AA15-4DC208BC9F79}" type="parTrans" cxnId="{B0949E9A-E08E-4BC3-94FD-7159222A20FE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EA306FFE-1A86-4956-80C3-29AD2281B931}" type="sibTrans" cxnId="{B0949E9A-E08E-4BC3-94FD-7159222A20FE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BD7A8F8B-7BE3-483C-A4A0-079BBCD4DBD3}">
      <dgm:prSet phldrT="[Text]" custT="1"/>
      <dgm:spPr/>
      <dgm:t>
        <a:bodyPr/>
        <a:lstStyle/>
        <a:p>
          <a:r>
            <a:rPr lang="en-US" sz="1400">
              <a:latin typeface="Museo Sans 100"/>
            </a:rPr>
            <a:t>Azure RM provider</a:t>
          </a:r>
          <a:endParaRPr lang="nb-NO" sz="1400">
            <a:latin typeface="Museo Sans 100"/>
          </a:endParaRPr>
        </a:p>
      </dgm:t>
    </dgm:pt>
    <dgm:pt modelId="{0EEAF8A5-B6BA-42D2-B85C-1EA7DCC24A4B}" type="parTrans" cxnId="{41189C6F-4C88-4A15-A5FD-6CCC9515AEE5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41915E2D-D3CE-40F5-8092-A71BF35326EC}" type="sibTrans" cxnId="{41189C6F-4C88-4A15-A5FD-6CCC9515AEE5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AEC0640D-41F8-4E22-A6F9-E03C26809DBB}" type="pres">
      <dgm:prSet presAssocID="{D969FF1C-89AF-46A3-8CF0-57D4101B2BD3}" presName="theList" presStyleCnt="0">
        <dgm:presLayoutVars>
          <dgm:dir/>
          <dgm:animLvl val="lvl"/>
          <dgm:resizeHandles val="exact"/>
        </dgm:presLayoutVars>
      </dgm:prSet>
      <dgm:spPr/>
    </dgm:pt>
    <dgm:pt modelId="{331136A6-4C9A-4088-B106-02E60613FA9F}" type="pres">
      <dgm:prSet presAssocID="{9A64B6C7-CE72-4250-9999-5FD493877EA5}" presName="compNode" presStyleCnt="0"/>
      <dgm:spPr/>
    </dgm:pt>
    <dgm:pt modelId="{04AF7A43-8CAB-4BF6-B1AC-C8B3EF262A44}" type="pres">
      <dgm:prSet presAssocID="{9A64B6C7-CE72-4250-9999-5FD493877EA5}" presName="noGeometry" presStyleCnt="0"/>
      <dgm:spPr/>
    </dgm:pt>
    <dgm:pt modelId="{F78FB8BF-F4FD-48DD-8FB8-13B3E2203ED0}" type="pres">
      <dgm:prSet presAssocID="{9A64B6C7-CE72-4250-9999-5FD493877EA5}" presName="childTextVisible" presStyleLbl="bgAccFollowNode1" presStyleIdx="0" presStyleCnt="4" custScaleY="146198">
        <dgm:presLayoutVars>
          <dgm:bulletEnabled val="1"/>
        </dgm:presLayoutVars>
      </dgm:prSet>
      <dgm:spPr/>
    </dgm:pt>
    <dgm:pt modelId="{20ADAD7D-B296-488B-9C9B-A6B37D946FE4}" type="pres">
      <dgm:prSet presAssocID="{9A64B6C7-CE72-4250-9999-5FD493877EA5}" presName="childTextHidden" presStyleLbl="bgAccFollowNode1" presStyleIdx="0" presStyleCnt="4"/>
      <dgm:spPr/>
    </dgm:pt>
    <dgm:pt modelId="{C7ADCE05-0A36-4A44-93E3-4977B91A8759}" type="pres">
      <dgm:prSet presAssocID="{9A64B6C7-CE72-4250-9999-5FD493877EA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CAA10B7-4B91-4DC9-9355-6DA4791F1D22}" type="pres">
      <dgm:prSet presAssocID="{9A64B6C7-CE72-4250-9999-5FD493877EA5}" presName="aSpace" presStyleCnt="0"/>
      <dgm:spPr/>
    </dgm:pt>
    <dgm:pt modelId="{50CABD41-9ACF-4A19-875A-5C5405C116F7}" type="pres">
      <dgm:prSet presAssocID="{2FC98DD9-665A-4712-AAAA-FBFDEA66898D}" presName="compNode" presStyleCnt="0"/>
      <dgm:spPr/>
    </dgm:pt>
    <dgm:pt modelId="{02497633-80DB-40DB-A148-E776BAB965B8}" type="pres">
      <dgm:prSet presAssocID="{2FC98DD9-665A-4712-AAAA-FBFDEA66898D}" presName="noGeometry" presStyleCnt="0"/>
      <dgm:spPr/>
    </dgm:pt>
    <dgm:pt modelId="{E8B2120D-561E-475A-978E-39203D39B137}" type="pres">
      <dgm:prSet presAssocID="{2FC98DD9-665A-4712-AAAA-FBFDEA66898D}" presName="childTextVisible" presStyleLbl="bgAccFollowNode1" presStyleIdx="1" presStyleCnt="4" custScaleX="123946" custScaleY="146198">
        <dgm:presLayoutVars>
          <dgm:bulletEnabled val="1"/>
        </dgm:presLayoutVars>
      </dgm:prSet>
      <dgm:spPr/>
    </dgm:pt>
    <dgm:pt modelId="{23F84B3A-0074-4134-A367-890A73A1C75A}" type="pres">
      <dgm:prSet presAssocID="{2FC98DD9-665A-4712-AAAA-FBFDEA66898D}" presName="childTextHidden" presStyleLbl="bgAccFollowNode1" presStyleIdx="1" presStyleCnt="4"/>
      <dgm:spPr/>
    </dgm:pt>
    <dgm:pt modelId="{9FE71E84-9A69-4D3E-9855-C5C7A0FA43DD}" type="pres">
      <dgm:prSet presAssocID="{2FC98DD9-665A-4712-AAAA-FBFDEA66898D}" presName="parentText" presStyleLbl="node1" presStyleIdx="1" presStyleCnt="4" custLinFactNeighborX="-11514">
        <dgm:presLayoutVars>
          <dgm:chMax val="1"/>
          <dgm:bulletEnabled val="1"/>
        </dgm:presLayoutVars>
      </dgm:prSet>
      <dgm:spPr/>
    </dgm:pt>
    <dgm:pt modelId="{27D3BF85-D107-4868-A685-AAB6D99D0745}" type="pres">
      <dgm:prSet presAssocID="{2FC98DD9-665A-4712-AAAA-FBFDEA66898D}" presName="aSpace" presStyleCnt="0"/>
      <dgm:spPr/>
    </dgm:pt>
    <dgm:pt modelId="{D60F1D79-0BF1-4E9A-B2AA-2F1C5958AEE3}" type="pres">
      <dgm:prSet presAssocID="{A8619ADC-2744-4E01-AC31-D573D538C3C4}" presName="compNode" presStyleCnt="0"/>
      <dgm:spPr/>
    </dgm:pt>
    <dgm:pt modelId="{D3792545-5844-43A2-9408-18B3DF5C9240}" type="pres">
      <dgm:prSet presAssocID="{A8619ADC-2744-4E01-AC31-D573D538C3C4}" presName="noGeometry" presStyleCnt="0"/>
      <dgm:spPr/>
    </dgm:pt>
    <dgm:pt modelId="{761843AC-5F67-4A09-B3E1-39A5BE98A8F6}" type="pres">
      <dgm:prSet presAssocID="{A8619ADC-2744-4E01-AC31-D573D538C3C4}" presName="childTextVisible" presStyleLbl="bgAccFollowNode1" presStyleIdx="2" presStyleCnt="4" custScaleX="113758" custScaleY="146198">
        <dgm:presLayoutVars>
          <dgm:bulletEnabled val="1"/>
        </dgm:presLayoutVars>
      </dgm:prSet>
      <dgm:spPr/>
    </dgm:pt>
    <dgm:pt modelId="{8F5BFA0A-28B6-41B1-A2CD-EBBBB48909FD}" type="pres">
      <dgm:prSet presAssocID="{A8619ADC-2744-4E01-AC31-D573D538C3C4}" presName="childTextHidden" presStyleLbl="bgAccFollowNode1" presStyleIdx="2" presStyleCnt="4"/>
      <dgm:spPr/>
    </dgm:pt>
    <dgm:pt modelId="{EFD785F7-CE82-4269-88A3-EE95006B7962}" type="pres">
      <dgm:prSet presAssocID="{A8619ADC-2744-4E01-AC31-D573D538C3C4}" presName="parentText" presStyleLbl="node1" presStyleIdx="2" presStyleCnt="4" custScaleX="121586" custLinFactNeighborX="-9521">
        <dgm:presLayoutVars>
          <dgm:chMax val="1"/>
          <dgm:bulletEnabled val="1"/>
        </dgm:presLayoutVars>
      </dgm:prSet>
      <dgm:spPr/>
    </dgm:pt>
    <dgm:pt modelId="{112D1CA9-8493-41F7-995B-30FB519E2D6D}" type="pres">
      <dgm:prSet presAssocID="{A8619ADC-2744-4E01-AC31-D573D538C3C4}" presName="aSpace" presStyleCnt="0"/>
      <dgm:spPr/>
    </dgm:pt>
    <dgm:pt modelId="{DBB99E2A-B7DB-48B6-8BA4-2216549392B5}" type="pres">
      <dgm:prSet presAssocID="{C4021B5E-0FB4-404B-B9C4-43F60DAF4763}" presName="compNode" presStyleCnt="0"/>
      <dgm:spPr/>
    </dgm:pt>
    <dgm:pt modelId="{0A0E90A6-2C10-4376-B9A9-6BA460DE15F3}" type="pres">
      <dgm:prSet presAssocID="{C4021B5E-0FB4-404B-B9C4-43F60DAF4763}" presName="noGeometry" presStyleCnt="0"/>
      <dgm:spPr/>
    </dgm:pt>
    <dgm:pt modelId="{E07ACE4B-322F-4DF1-A5D2-0707560E4C2B}" type="pres">
      <dgm:prSet presAssocID="{C4021B5E-0FB4-404B-B9C4-43F60DAF4763}" presName="childTextVisible" presStyleLbl="bgAccFollowNode1" presStyleIdx="3" presStyleCnt="4" custScaleY="146198">
        <dgm:presLayoutVars>
          <dgm:bulletEnabled val="1"/>
        </dgm:presLayoutVars>
      </dgm:prSet>
      <dgm:spPr/>
    </dgm:pt>
    <dgm:pt modelId="{0B7C27CD-7ABE-4AB6-B689-BD39159057F2}" type="pres">
      <dgm:prSet presAssocID="{C4021B5E-0FB4-404B-B9C4-43F60DAF4763}" presName="childTextHidden" presStyleLbl="bgAccFollowNode1" presStyleIdx="3" presStyleCnt="4"/>
      <dgm:spPr/>
    </dgm:pt>
    <dgm:pt modelId="{F356EE7A-243D-4D06-A692-FCC6E723FBF0}" type="pres">
      <dgm:prSet presAssocID="{C4021B5E-0FB4-404B-B9C4-43F60DAF4763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D18DB504-6489-4CE5-AC05-899A7D37D14C}" srcId="{2FC98DD9-665A-4712-AAAA-FBFDEA66898D}" destId="{22377774-E2E7-419B-8906-3EA66D7CCC62}" srcOrd="0" destOrd="0" parTransId="{9AAEDD0F-18D6-4C62-8476-4BF676A11379}" sibTransId="{6291E6BA-6282-4A37-B128-833BCFDC9CCE}"/>
    <dgm:cxn modelId="{57B7AA07-90E2-49DB-93C8-5C2089AC4BF8}" type="presOf" srcId="{BD7A8F8B-7BE3-483C-A4A0-079BBCD4DBD3}" destId="{0B7C27CD-7ABE-4AB6-B689-BD39159057F2}" srcOrd="1" destOrd="0" presId="urn:microsoft.com/office/officeart/2005/8/layout/hProcess6"/>
    <dgm:cxn modelId="{2D2BDD36-EC29-481C-95A7-B7ECA6C4C003}" srcId="{D969FF1C-89AF-46A3-8CF0-57D4101B2BD3}" destId="{9A64B6C7-CE72-4250-9999-5FD493877EA5}" srcOrd="0" destOrd="0" parTransId="{1096503D-867C-43CC-9792-DB16474560FD}" sibTransId="{2B6D3AA7-E0A7-4F07-B7F1-4DCE9F0FB9F3}"/>
    <dgm:cxn modelId="{79558E37-EA67-4BB2-8416-8AC2B07A8173}" srcId="{D969FF1C-89AF-46A3-8CF0-57D4101B2BD3}" destId="{2FC98DD9-665A-4712-AAAA-FBFDEA66898D}" srcOrd="1" destOrd="0" parTransId="{888C8DF3-A46F-4BD9-9324-7494151490E4}" sibTransId="{C7E5EABF-F8EE-439E-91E9-DBA372F733A7}"/>
    <dgm:cxn modelId="{DBD39240-26E8-4B98-841A-4081E649CA39}" type="presOf" srcId="{22377774-E2E7-419B-8906-3EA66D7CCC62}" destId="{23F84B3A-0074-4134-A367-890A73A1C75A}" srcOrd="1" destOrd="0" presId="urn:microsoft.com/office/officeart/2005/8/layout/hProcess6"/>
    <dgm:cxn modelId="{757D9A62-226B-40E5-BB55-68F9E0C64E3E}" type="presOf" srcId="{C35D4521-F05A-4476-86F4-FE623AF9CC3D}" destId="{761843AC-5F67-4A09-B3E1-39A5BE98A8F6}" srcOrd="0" destOrd="0" presId="urn:microsoft.com/office/officeart/2005/8/layout/hProcess6"/>
    <dgm:cxn modelId="{B9E3594F-0B83-41BE-8275-420200062316}" type="presOf" srcId="{FD9E0A43-69A8-4367-B2C5-A862AA750C29}" destId="{F78FB8BF-F4FD-48DD-8FB8-13B3E2203ED0}" srcOrd="0" destOrd="0" presId="urn:microsoft.com/office/officeart/2005/8/layout/hProcess6"/>
    <dgm:cxn modelId="{41189C6F-4C88-4A15-A5FD-6CCC9515AEE5}" srcId="{C4021B5E-0FB4-404B-B9C4-43F60DAF4763}" destId="{BD7A8F8B-7BE3-483C-A4A0-079BBCD4DBD3}" srcOrd="0" destOrd="0" parTransId="{0EEAF8A5-B6BA-42D2-B85C-1EA7DCC24A4B}" sibTransId="{41915E2D-D3CE-40F5-8092-A71BF35326EC}"/>
    <dgm:cxn modelId="{D0AEAA52-E46A-48C1-9F2A-F470A8D6E007}" type="presOf" srcId="{9A64B6C7-CE72-4250-9999-5FD493877EA5}" destId="{C7ADCE05-0A36-4A44-93E3-4977B91A8759}" srcOrd="0" destOrd="0" presId="urn:microsoft.com/office/officeart/2005/8/layout/hProcess6"/>
    <dgm:cxn modelId="{610CE67D-00BC-4A4A-AD26-FEB9C6B3A37D}" type="presOf" srcId="{BD7A8F8B-7BE3-483C-A4A0-079BBCD4DBD3}" destId="{E07ACE4B-322F-4DF1-A5D2-0707560E4C2B}" srcOrd="0" destOrd="0" presId="urn:microsoft.com/office/officeart/2005/8/layout/hProcess6"/>
    <dgm:cxn modelId="{D2FE8384-D65B-4ED0-A9AC-442A72749A0B}" srcId="{A8619ADC-2744-4E01-AC31-D573D538C3C4}" destId="{C35D4521-F05A-4476-86F4-FE623AF9CC3D}" srcOrd="0" destOrd="0" parTransId="{DC1FC3E9-8431-4C6E-B4FC-07045B56EA46}" sibTransId="{8F331760-1F31-4BC4-85E8-F010307B9E0B}"/>
    <dgm:cxn modelId="{B0949E9A-E08E-4BC3-94FD-7159222A20FE}" srcId="{9A64B6C7-CE72-4250-9999-5FD493877EA5}" destId="{FD9E0A43-69A8-4367-B2C5-A862AA750C29}" srcOrd="0" destOrd="0" parTransId="{219BAEFE-E19A-4589-AA15-4DC208BC9F79}" sibTransId="{EA306FFE-1A86-4956-80C3-29AD2281B931}"/>
    <dgm:cxn modelId="{B6A61FA2-86CC-4948-A6B1-7B7C47BEE5C1}" type="presOf" srcId="{A8619ADC-2744-4E01-AC31-D573D538C3C4}" destId="{EFD785F7-CE82-4269-88A3-EE95006B7962}" srcOrd="0" destOrd="0" presId="urn:microsoft.com/office/officeart/2005/8/layout/hProcess6"/>
    <dgm:cxn modelId="{EEB5A8AC-D93D-45D3-B964-197901337423}" type="presOf" srcId="{FD9E0A43-69A8-4367-B2C5-A862AA750C29}" destId="{20ADAD7D-B296-488B-9C9B-A6B37D946FE4}" srcOrd="1" destOrd="0" presId="urn:microsoft.com/office/officeart/2005/8/layout/hProcess6"/>
    <dgm:cxn modelId="{845252AF-AC8B-4790-AC9E-A381FA7DD6A6}" type="presOf" srcId="{C35D4521-F05A-4476-86F4-FE623AF9CC3D}" destId="{8F5BFA0A-28B6-41B1-A2CD-EBBBB48909FD}" srcOrd="1" destOrd="0" presId="urn:microsoft.com/office/officeart/2005/8/layout/hProcess6"/>
    <dgm:cxn modelId="{23325FB5-6798-4D23-8FCC-714B9C9C410B}" type="presOf" srcId="{2FC98DD9-665A-4712-AAAA-FBFDEA66898D}" destId="{9FE71E84-9A69-4D3E-9855-C5C7A0FA43DD}" srcOrd="0" destOrd="0" presId="urn:microsoft.com/office/officeart/2005/8/layout/hProcess6"/>
    <dgm:cxn modelId="{316860BC-48FB-46FD-9022-3BA96BF4796A}" srcId="{D969FF1C-89AF-46A3-8CF0-57D4101B2BD3}" destId="{A8619ADC-2744-4E01-AC31-D573D538C3C4}" srcOrd="2" destOrd="0" parTransId="{95499AAA-BC7F-4652-BA8C-FB153BA0D2DE}" sibTransId="{AF938DD7-212E-406E-9BAD-6EA3B372A444}"/>
    <dgm:cxn modelId="{C26D4AC5-98DF-4C73-B2EC-D45D478A5DFA}" type="presOf" srcId="{22377774-E2E7-419B-8906-3EA66D7CCC62}" destId="{E8B2120D-561E-475A-978E-39203D39B137}" srcOrd="0" destOrd="0" presId="urn:microsoft.com/office/officeart/2005/8/layout/hProcess6"/>
    <dgm:cxn modelId="{904FB5D1-C5D7-4AF4-8F08-6A5D9689BBD8}" type="presOf" srcId="{C4021B5E-0FB4-404B-B9C4-43F60DAF4763}" destId="{F356EE7A-243D-4D06-A692-FCC6E723FBF0}" srcOrd="0" destOrd="0" presId="urn:microsoft.com/office/officeart/2005/8/layout/hProcess6"/>
    <dgm:cxn modelId="{584EF9D7-A434-4C3F-BD7D-1522800E4E30}" srcId="{D969FF1C-89AF-46A3-8CF0-57D4101B2BD3}" destId="{C4021B5E-0FB4-404B-B9C4-43F60DAF4763}" srcOrd="3" destOrd="0" parTransId="{3632F4AE-1816-45F8-87F2-E835486C3A01}" sibTransId="{88FA17DD-9F81-4863-9F96-893BE69F0ED5}"/>
    <dgm:cxn modelId="{D6945FE4-33B7-47F6-9923-40EEC76A02C2}" type="presOf" srcId="{D969FF1C-89AF-46A3-8CF0-57D4101B2BD3}" destId="{AEC0640D-41F8-4E22-A6F9-E03C26809DBB}" srcOrd="0" destOrd="0" presId="urn:microsoft.com/office/officeart/2005/8/layout/hProcess6"/>
    <dgm:cxn modelId="{C923907C-E803-4A2D-965C-ADA8AC0CA5C6}" type="presParOf" srcId="{AEC0640D-41F8-4E22-A6F9-E03C26809DBB}" destId="{331136A6-4C9A-4088-B106-02E60613FA9F}" srcOrd="0" destOrd="0" presId="urn:microsoft.com/office/officeart/2005/8/layout/hProcess6"/>
    <dgm:cxn modelId="{7FB115F9-64A9-41BF-B96C-EB4E3C755981}" type="presParOf" srcId="{331136A6-4C9A-4088-B106-02E60613FA9F}" destId="{04AF7A43-8CAB-4BF6-B1AC-C8B3EF262A44}" srcOrd="0" destOrd="0" presId="urn:microsoft.com/office/officeart/2005/8/layout/hProcess6"/>
    <dgm:cxn modelId="{1EED36BF-B6F2-4277-A774-1C44FE57CBB8}" type="presParOf" srcId="{331136A6-4C9A-4088-B106-02E60613FA9F}" destId="{F78FB8BF-F4FD-48DD-8FB8-13B3E2203ED0}" srcOrd="1" destOrd="0" presId="urn:microsoft.com/office/officeart/2005/8/layout/hProcess6"/>
    <dgm:cxn modelId="{844FBCBA-6FB1-4AAF-B322-E4838FC898B7}" type="presParOf" srcId="{331136A6-4C9A-4088-B106-02E60613FA9F}" destId="{20ADAD7D-B296-488B-9C9B-A6B37D946FE4}" srcOrd="2" destOrd="0" presId="urn:microsoft.com/office/officeart/2005/8/layout/hProcess6"/>
    <dgm:cxn modelId="{D1C46A70-23DC-4DA2-83BC-BEA44CAAF4CC}" type="presParOf" srcId="{331136A6-4C9A-4088-B106-02E60613FA9F}" destId="{C7ADCE05-0A36-4A44-93E3-4977B91A8759}" srcOrd="3" destOrd="0" presId="urn:microsoft.com/office/officeart/2005/8/layout/hProcess6"/>
    <dgm:cxn modelId="{FEB7B9CE-087D-46D1-8DA1-4C52745356FF}" type="presParOf" srcId="{AEC0640D-41F8-4E22-A6F9-E03C26809DBB}" destId="{9CAA10B7-4B91-4DC9-9355-6DA4791F1D22}" srcOrd="1" destOrd="0" presId="urn:microsoft.com/office/officeart/2005/8/layout/hProcess6"/>
    <dgm:cxn modelId="{064DEC57-54DD-4B1E-8D57-7FC5195886AC}" type="presParOf" srcId="{AEC0640D-41F8-4E22-A6F9-E03C26809DBB}" destId="{50CABD41-9ACF-4A19-875A-5C5405C116F7}" srcOrd="2" destOrd="0" presId="urn:microsoft.com/office/officeart/2005/8/layout/hProcess6"/>
    <dgm:cxn modelId="{991A9C84-220A-4ED7-9654-EB69F005A4E1}" type="presParOf" srcId="{50CABD41-9ACF-4A19-875A-5C5405C116F7}" destId="{02497633-80DB-40DB-A148-E776BAB965B8}" srcOrd="0" destOrd="0" presId="urn:microsoft.com/office/officeart/2005/8/layout/hProcess6"/>
    <dgm:cxn modelId="{006E0975-72FE-405B-AFD5-437E8808A2B1}" type="presParOf" srcId="{50CABD41-9ACF-4A19-875A-5C5405C116F7}" destId="{E8B2120D-561E-475A-978E-39203D39B137}" srcOrd="1" destOrd="0" presId="urn:microsoft.com/office/officeart/2005/8/layout/hProcess6"/>
    <dgm:cxn modelId="{E1C4CFC6-68F3-4A66-82D3-0A0701260970}" type="presParOf" srcId="{50CABD41-9ACF-4A19-875A-5C5405C116F7}" destId="{23F84B3A-0074-4134-A367-890A73A1C75A}" srcOrd="2" destOrd="0" presId="urn:microsoft.com/office/officeart/2005/8/layout/hProcess6"/>
    <dgm:cxn modelId="{3C8C2BFB-189E-46C1-A8BA-ECC05178CF53}" type="presParOf" srcId="{50CABD41-9ACF-4A19-875A-5C5405C116F7}" destId="{9FE71E84-9A69-4D3E-9855-C5C7A0FA43DD}" srcOrd="3" destOrd="0" presId="urn:microsoft.com/office/officeart/2005/8/layout/hProcess6"/>
    <dgm:cxn modelId="{8C7E353C-7F47-4939-B7E8-FF57CB837FD8}" type="presParOf" srcId="{AEC0640D-41F8-4E22-A6F9-E03C26809DBB}" destId="{27D3BF85-D107-4868-A685-AAB6D99D0745}" srcOrd="3" destOrd="0" presId="urn:microsoft.com/office/officeart/2005/8/layout/hProcess6"/>
    <dgm:cxn modelId="{F71D8C92-793B-47A9-ADE4-9058F4F1004D}" type="presParOf" srcId="{AEC0640D-41F8-4E22-A6F9-E03C26809DBB}" destId="{D60F1D79-0BF1-4E9A-B2AA-2F1C5958AEE3}" srcOrd="4" destOrd="0" presId="urn:microsoft.com/office/officeart/2005/8/layout/hProcess6"/>
    <dgm:cxn modelId="{176144D7-A069-4143-9DA7-749B56E47FA7}" type="presParOf" srcId="{D60F1D79-0BF1-4E9A-B2AA-2F1C5958AEE3}" destId="{D3792545-5844-43A2-9408-18B3DF5C9240}" srcOrd="0" destOrd="0" presId="urn:microsoft.com/office/officeart/2005/8/layout/hProcess6"/>
    <dgm:cxn modelId="{AF78B09D-4D1A-4C73-8438-DE089F637213}" type="presParOf" srcId="{D60F1D79-0BF1-4E9A-B2AA-2F1C5958AEE3}" destId="{761843AC-5F67-4A09-B3E1-39A5BE98A8F6}" srcOrd="1" destOrd="0" presId="urn:microsoft.com/office/officeart/2005/8/layout/hProcess6"/>
    <dgm:cxn modelId="{5B4EE015-896F-4ED8-8FB0-7C56358380D3}" type="presParOf" srcId="{D60F1D79-0BF1-4E9A-B2AA-2F1C5958AEE3}" destId="{8F5BFA0A-28B6-41B1-A2CD-EBBBB48909FD}" srcOrd="2" destOrd="0" presId="urn:microsoft.com/office/officeart/2005/8/layout/hProcess6"/>
    <dgm:cxn modelId="{792410B7-2768-4115-AEB0-1020F724B85E}" type="presParOf" srcId="{D60F1D79-0BF1-4E9A-B2AA-2F1C5958AEE3}" destId="{EFD785F7-CE82-4269-88A3-EE95006B7962}" srcOrd="3" destOrd="0" presId="urn:microsoft.com/office/officeart/2005/8/layout/hProcess6"/>
    <dgm:cxn modelId="{47E70025-30AD-4C09-969C-08BEC5F81D1E}" type="presParOf" srcId="{AEC0640D-41F8-4E22-A6F9-E03C26809DBB}" destId="{112D1CA9-8493-41F7-995B-30FB519E2D6D}" srcOrd="5" destOrd="0" presId="urn:microsoft.com/office/officeart/2005/8/layout/hProcess6"/>
    <dgm:cxn modelId="{90342DD3-A5E7-40C6-BE7C-EF656DCD9AE0}" type="presParOf" srcId="{AEC0640D-41F8-4E22-A6F9-E03C26809DBB}" destId="{DBB99E2A-B7DB-48B6-8BA4-2216549392B5}" srcOrd="6" destOrd="0" presId="urn:microsoft.com/office/officeart/2005/8/layout/hProcess6"/>
    <dgm:cxn modelId="{5AE81E30-03D0-4E10-BE74-B90C2C07D875}" type="presParOf" srcId="{DBB99E2A-B7DB-48B6-8BA4-2216549392B5}" destId="{0A0E90A6-2C10-4376-B9A9-6BA460DE15F3}" srcOrd="0" destOrd="0" presId="urn:microsoft.com/office/officeart/2005/8/layout/hProcess6"/>
    <dgm:cxn modelId="{D04C6247-3B46-455C-AC8C-DFBD5683A8DF}" type="presParOf" srcId="{DBB99E2A-B7DB-48B6-8BA4-2216549392B5}" destId="{E07ACE4B-322F-4DF1-A5D2-0707560E4C2B}" srcOrd="1" destOrd="0" presId="urn:microsoft.com/office/officeart/2005/8/layout/hProcess6"/>
    <dgm:cxn modelId="{947B5D3F-50AD-4B16-BED2-687D78ADDB0B}" type="presParOf" srcId="{DBB99E2A-B7DB-48B6-8BA4-2216549392B5}" destId="{0B7C27CD-7ABE-4AB6-B689-BD39159057F2}" srcOrd="2" destOrd="0" presId="urn:microsoft.com/office/officeart/2005/8/layout/hProcess6"/>
    <dgm:cxn modelId="{5FE45D4A-D632-4443-A613-C54A98AF26C5}" type="presParOf" srcId="{DBB99E2A-B7DB-48B6-8BA4-2216549392B5}" destId="{F356EE7A-243D-4D06-A692-FCC6E723FBF0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DFBC4C-4E8B-4CAE-BE97-56097918ADE7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B4C39DE5-5E67-458E-B329-D972D00D9D66}">
      <dgm:prSet phldrT="[Text]" custT="1"/>
      <dgm:spPr/>
      <dgm:t>
        <a:bodyPr/>
        <a:lstStyle/>
        <a:p>
          <a:r>
            <a:rPr lang="nb-NO" sz="2000">
              <a:latin typeface="Museo Sans 100"/>
            </a:rPr>
            <a:t>Jan 2017</a:t>
          </a:r>
        </a:p>
      </dgm:t>
    </dgm:pt>
    <dgm:pt modelId="{AFBFFBE5-8A2A-4353-B569-47932D1EC7D5}" type="parTrans" cxnId="{3B4D3804-768D-49DC-8CB2-6E2A72AE0190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88F51CA5-9789-4EAB-B8BA-5A74F00A62DC}" type="sibTrans" cxnId="{3B4D3804-768D-49DC-8CB2-6E2A72AE0190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B8382FDD-72D8-490B-B513-96E61334AA86}">
      <dgm:prSet phldrT="[Text]" custT="1"/>
      <dgm:spPr/>
      <dgm:t>
        <a:bodyPr/>
        <a:lstStyle/>
        <a:p>
          <a:r>
            <a:rPr lang="nb-NO" sz="2000">
              <a:latin typeface="Museo Sans 100"/>
            </a:rPr>
            <a:t>May 2017</a:t>
          </a:r>
        </a:p>
      </dgm:t>
    </dgm:pt>
    <dgm:pt modelId="{99620A92-08A2-4F39-AD4D-FA41CF6CBE3F}" type="parTrans" cxnId="{33520683-E86A-404B-A298-5ED0FFE554F5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7999924D-243A-4586-904A-EC081AD0BD8A}" type="sibTrans" cxnId="{33520683-E86A-404B-A298-5ED0FFE554F5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1702F035-357B-45D0-97EA-8ED3E37FAF09}">
      <dgm:prSet phldrT="[Text]" custT="1"/>
      <dgm:spPr/>
      <dgm:t>
        <a:bodyPr/>
        <a:lstStyle/>
        <a:p>
          <a:r>
            <a:rPr lang="nb-NO" sz="2000">
              <a:latin typeface="Museo Sans 100"/>
            </a:rPr>
            <a:t>Jan 2018</a:t>
          </a:r>
        </a:p>
      </dgm:t>
    </dgm:pt>
    <dgm:pt modelId="{9A68E10B-B189-42DA-98BD-DB0923C69466}" type="parTrans" cxnId="{D5F49762-874D-4BA7-91F4-5097C047B2B1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B269FB28-8161-4486-8B3C-911E70B37C2E}" type="sibTrans" cxnId="{D5F49762-874D-4BA7-91F4-5097C047B2B1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1000D012-568E-4138-9AD1-FCCFA6399A9A}">
      <dgm:prSet phldrT="[Text]" custT="1"/>
      <dgm:spPr/>
      <dgm:t>
        <a:bodyPr/>
        <a:lstStyle/>
        <a:p>
          <a:r>
            <a:rPr lang="nb-NO" sz="2000">
              <a:latin typeface="Museo Sans 100"/>
            </a:rPr>
            <a:t>Juni 2018</a:t>
          </a:r>
        </a:p>
      </dgm:t>
    </dgm:pt>
    <dgm:pt modelId="{B9F58955-F860-452E-BE1C-2AA86322AE6E}" type="parTrans" cxnId="{99733907-2168-42AC-BA22-DC807673C0BF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23547E20-556C-4B99-AE1D-95516B8F5736}" type="sibTrans" cxnId="{99733907-2168-42AC-BA22-DC807673C0BF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E504FFF5-0463-407B-87D1-46E03657430B}">
      <dgm:prSet phldrT="[Text]" custT="1"/>
      <dgm:spPr/>
      <dgm:t>
        <a:bodyPr/>
        <a:lstStyle/>
        <a:p>
          <a:r>
            <a:rPr lang="nb-NO" sz="2000">
              <a:latin typeface="Museo Sans 100"/>
            </a:rPr>
            <a:t>Jan 2019</a:t>
          </a:r>
        </a:p>
      </dgm:t>
    </dgm:pt>
    <dgm:pt modelId="{E427ED35-997F-46A2-B8D7-06FBE5A41F67}" type="parTrans" cxnId="{EF040CB9-FDAE-4FB6-9314-6F382275425A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7F097BE6-8F7C-4582-9AB6-9EDF266E69C4}" type="sibTrans" cxnId="{EF040CB9-FDAE-4FB6-9314-6F382275425A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6BA901A1-28BE-4808-8810-8CC83B82361B}" type="pres">
      <dgm:prSet presAssocID="{6EDFBC4C-4E8B-4CAE-BE97-56097918ADE7}" presName="Name0" presStyleCnt="0">
        <dgm:presLayoutVars>
          <dgm:dir/>
          <dgm:resizeHandles val="exact"/>
        </dgm:presLayoutVars>
      </dgm:prSet>
      <dgm:spPr/>
    </dgm:pt>
    <dgm:pt modelId="{0A16F0CF-EA26-4006-A279-145A30D2505A}" type="pres">
      <dgm:prSet presAssocID="{B4C39DE5-5E67-458E-B329-D972D00D9D66}" presName="parTxOnly" presStyleLbl="node1" presStyleIdx="0" presStyleCnt="5">
        <dgm:presLayoutVars>
          <dgm:bulletEnabled val="1"/>
        </dgm:presLayoutVars>
      </dgm:prSet>
      <dgm:spPr/>
    </dgm:pt>
    <dgm:pt modelId="{F1B6E2C4-75BB-4433-87AC-6A9D0FED8C5C}" type="pres">
      <dgm:prSet presAssocID="{88F51CA5-9789-4EAB-B8BA-5A74F00A62DC}" presName="parSpace" presStyleCnt="0"/>
      <dgm:spPr/>
    </dgm:pt>
    <dgm:pt modelId="{2B01A470-C5A0-44C6-9EE8-8D32202D2BA6}" type="pres">
      <dgm:prSet presAssocID="{B8382FDD-72D8-490B-B513-96E61334AA86}" presName="parTxOnly" presStyleLbl="node1" presStyleIdx="1" presStyleCnt="5">
        <dgm:presLayoutVars>
          <dgm:bulletEnabled val="1"/>
        </dgm:presLayoutVars>
      </dgm:prSet>
      <dgm:spPr/>
    </dgm:pt>
    <dgm:pt modelId="{529646ED-90C5-4CDB-A50D-3A5DD3F1BE60}" type="pres">
      <dgm:prSet presAssocID="{7999924D-243A-4586-904A-EC081AD0BD8A}" presName="parSpace" presStyleCnt="0"/>
      <dgm:spPr/>
    </dgm:pt>
    <dgm:pt modelId="{28920505-D76E-4548-AB03-DDAB90368561}" type="pres">
      <dgm:prSet presAssocID="{1702F035-357B-45D0-97EA-8ED3E37FAF09}" presName="parTxOnly" presStyleLbl="node1" presStyleIdx="2" presStyleCnt="5">
        <dgm:presLayoutVars>
          <dgm:bulletEnabled val="1"/>
        </dgm:presLayoutVars>
      </dgm:prSet>
      <dgm:spPr/>
    </dgm:pt>
    <dgm:pt modelId="{0C9CE38E-8F3D-49AC-80F8-DCC2350BCEBE}" type="pres">
      <dgm:prSet presAssocID="{B269FB28-8161-4486-8B3C-911E70B37C2E}" presName="parSpace" presStyleCnt="0"/>
      <dgm:spPr/>
    </dgm:pt>
    <dgm:pt modelId="{C13800E2-52AB-4520-B8A7-0DE4108209F4}" type="pres">
      <dgm:prSet presAssocID="{1000D012-568E-4138-9AD1-FCCFA6399A9A}" presName="parTxOnly" presStyleLbl="node1" presStyleIdx="3" presStyleCnt="5">
        <dgm:presLayoutVars>
          <dgm:bulletEnabled val="1"/>
        </dgm:presLayoutVars>
      </dgm:prSet>
      <dgm:spPr/>
    </dgm:pt>
    <dgm:pt modelId="{70C6E3C1-6E3C-408D-8BC1-FAD74E558682}" type="pres">
      <dgm:prSet presAssocID="{23547E20-556C-4B99-AE1D-95516B8F5736}" presName="parSpace" presStyleCnt="0"/>
      <dgm:spPr/>
    </dgm:pt>
    <dgm:pt modelId="{3A6CB045-CECC-440B-8900-CF1A2D0BADEE}" type="pres">
      <dgm:prSet presAssocID="{E504FFF5-0463-407B-87D1-46E03657430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B4D3804-768D-49DC-8CB2-6E2A72AE0190}" srcId="{6EDFBC4C-4E8B-4CAE-BE97-56097918ADE7}" destId="{B4C39DE5-5E67-458E-B329-D972D00D9D66}" srcOrd="0" destOrd="0" parTransId="{AFBFFBE5-8A2A-4353-B569-47932D1EC7D5}" sibTransId="{88F51CA5-9789-4EAB-B8BA-5A74F00A62DC}"/>
    <dgm:cxn modelId="{99733907-2168-42AC-BA22-DC807673C0BF}" srcId="{6EDFBC4C-4E8B-4CAE-BE97-56097918ADE7}" destId="{1000D012-568E-4138-9AD1-FCCFA6399A9A}" srcOrd="3" destOrd="0" parTransId="{B9F58955-F860-452E-BE1C-2AA86322AE6E}" sibTransId="{23547E20-556C-4B99-AE1D-95516B8F5736}"/>
    <dgm:cxn modelId="{1C3D8D1B-5680-4C3E-ACAF-3B43673EF250}" type="presOf" srcId="{1702F035-357B-45D0-97EA-8ED3E37FAF09}" destId="{28920505-D76E-4548-AB03-DDAB90368561}" srcOrd="0" destOrd="0" presId="urn:microsoft.com/office/officeart/2005/8/layout/hChevron3"/>
    <dgm:cxn modelId="{D5F49762-874D-4BA7-91F4-5097C047B2B1}" srcId="{6EDFBC4C-4E8B-4CAE-BE97-56097918ADE7}" destId="{1702F035-357B-45D0-97EA-8ED3E37FAF09}" srcOrd="2" destOrd="0" parTransId="{9A68E10B-B189-42DA-98BD-DB0923C69466}" sibTransId="{B269FB28-8161-4486-8B3C-911E70B37C2E}"/>
    <dgm:cxn modelId="{5F35D656-6733-452E-8684-8A84BF0955EC}" type="presOf" srcId="{6EDFBC4C-4E8B-4CAE-BE97-56097918ADE7}" destId="{6BA901A1-28BE-4808-8810-8CC83B82361B}" srcOrd="0" destOrd="0" presId="urn:microsoft.com/office/officeart/2005/8/layout/hChevron3"/>
    <dgm:cxn modelId="{33520683-E86A-404B-A298-5ED0FFE554F5}" srcId="{6EDFBC4C-4E8B-4CAE-BE97-56097918ADE7}" destId="{B8382FDD-72D8-490B-B513-96E61334AA86}" srcOrd="1" destOrd="0" parTransId="{99620A92-08A2-4F39-AD4D-FA41CF6CBE3F}" sibTransId="{7999924D-243A-4586-904A-EC081AD0BD8A}"/>
    <dgm:cxn modelId="{EF040CB9-FDAE-4FB6-9314-6F382275425A}" srcId="{6EDFBC4C-4E8B-4CAE-BE97-56097918ADE7}" destId="{E504FFF5-0463-407B-87D1-46E03657430B}" srcOrd="4" destOrd="0" parTransId="{E427ED35-997F-46A2-B8D7-06FBE5A41F67}" sibTransId="{7F097BE6-8F7C-4582-9AB6-9EDF266E69C4}"/>
    <dgm:cxn modelId="{E1D9A2BF-4951-42E3-A565-076F6FDA3109}" type="presOf" srcId="{1000D012-568E-4138-9AD1-FCCFA6399A9A}" destId="{C13800E2-52AB-4520-B8A7-0DE4108209F4}" srcOrd="0" destOrd="0" presId="urn:microsoft.com/office/officeart/2005/8/layout/hChevron3"/>
    <dgm:cxn modelId="{D29195C3-11D1-4716-A573-1F62524B32C6}" type="presOf" srcId="{B4C39DE5-5E67-458E-B329-D972D00D9D66}" destId="{0A16F0CF-EA26-4006-A279-145A30D2505A}" srcOrd="0" destOrd="0" presId="urn:microsoft.com/office/officeart/2005/8/layout/hChevron3"/>
    <dgm:cxn modelId="{0BC2B3E9-174D-4401-B95A-5736D939C247}" type="presOf" srcId="{B8382FDD-72D8-490B-B513-96E61334AA86}" destId="{2B01A470-C5A0-44C6-9EE8-8D32202D2BA6}" srcOrd="0" destOrd="0" presId="urn:microsoft.com/office/officeart/2005/8/layout/hChevron3"/>
    <dgm:cxn modelId="{3D4B65F4-4937-4664-ACB2-11A246374FB8}" type="presOf" srcId="{E504FFF5-0463-407B-87D1-46E03657430B}" destId="{3A6CB045-CECC-440B-8900-CF1A2D0BADEE}" srcOrd="0" destOrd="0" presId="urn:microsoft.com/office/officeart/2005/8/layout/hChevron3"/>
    <dgm:cxn modelId="{D3E6FFEF-2257-4752-A2BA-ABD55EFF60B3}" type="presParOf" srcId="{6BA901A1-28BE-4808-8810-8CC83B82361B}" destId="{0A16F0CF-EA26-4006-A279-145A30D2505A}" srcOrd="0" destOrd="0" presId="urn:microsoft.com/office/officeart/2005/8/layout/hChevron3"/>
    <dgm:cxn modelId="{C473C88E-ABFF-4868-BB66-9E4927B3EBB9}" type="presParOf" srcId="{6BA901A1-28BE-4808-8810-8CC83B82361B}" destId="{F1B6E2C4-75BB-4433-87AC-6A9D0FED8C5C}" srcOrd="1" destOrd="0" presId="urn:microsoft.com/office/officeart/2005/8/layout/hChevron3"/>
    <dgm:cxn modelId="{9A8F5D76-EA29-4282-A552-E62D2ECA1CD2}" type="presParOf" srcId="{6BA901A1-28BE-4808-8810-8CC83B82361B}" destId="{2B01A470-C5A0-44C6-9EE8-8D32202D2BA6}" srcOrd="2" destOrd="0" presId="urn:microsoft.com/office/officeart/2005/8/layout/hChevron3"/>
    <dgm:cxn modelId="{860C9469-C565-45EA-8047-E0B25551585A}" type="presParOf" srcId="{6BA901A1-28BE-4808-8810-8CC83B82361B}" destId="{529646ED-90C5-4CDB-A50D-3A5DD3F1BE60}" srcOrd="3" destOrd="0" presId="urn:microsoft.com/office/officeart/2005/8/layout/hChevron3"/>
    <dgm:cxn modelId="{560A9EC4-29EC-4735-906E-40A56C39E6D9}" type="presParOf" srcId="{6BA901A1-28BE-4808-8810-8CC83B82361B}" destId="{28920505-D76E-4548-AB03-DDAB90368561}" srcOrd="4" destOrd="0" presId="urn:microsoft.com/office/officeart/2005/8/layout/hChevron3"/>
    <dgm:cxn modelId="{BB8A9D38-8EE1-414F-A828-87849869BE06}" type="presParOf" srcId="{6BA901A1-28BE-4808-8810-8CC83B82361B}" destId="{0C9CE38E-8F3D-49AC-80F8-DCC2350BCEBE}" srcOrd="5" destOrd="0" presId="urn:microsoft.com/office/officeart/2005/8/layout/hChevron3"/>
    <dgm:cxn modelId="{3C9B6051-8CAA-4F4C-8194-86D830C74E44}" type="presParOf" srcId="{6BA901A1-28BE-4808-8810-8CC83B82361B}" destId="{C13800E2-52AB-4520-B8A7-0DE4108209F4}" srcOrd="6" destOrd="0" presId="urn:microsoft.com/office/officeart/2005/8/layout/hChevron3"/>
    <dgm:cxn modelId="{F2E3F037-1CC9-4488-AEFC-45D68484139A}" type="presParOf" srcId="{6BA901A1-28BE-4808-8810-8CC83B82361B}" destId="{70C6E3C1-6E3C-408D-8BC1-FAD74E558682}" srcOrd="7" destOrd="0" presId="urn:microsoft.com/office/officeart/2005/8/layout/hChevron3"/>
    <dgm:cxn modelId="{F803AF3A-8F2C-4261-86F7-2BEAFF8476E3}" type="presParOf" srcId="{6BA901A1-28BE-4808-8810-8CC83B82361B}" destId="{3A6CB045-CECC-440B-8900-CF1A2D0BAD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5D3CE9-ABF9-4659-AA91-1FC275A7C1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A50559C1-508B-4D40-940F-34AEB312C03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>
              <a:latin typeface="Museo Sans 100"/>
            </a:rPr>
            <a:t>Cloud and automation requires new roles and changes in organization. Compete for talent</a:t>
          </a:r>
          <a:endParaRPr lang="nb-NO" sz="2000">
            <a:latin typeface="Museo Sans 100"/>
          </a:endParaRPr>
        </a:p>
      </dgm:t>
    </dgm:pt>
    <dgm:pt modelId="{40772D2B-5752-4FC6-8150-85911715778D}" type="parTrans" cxnId="{AEAD8D10-ACD8-4D7F-8EC8-FC1CEAE7D595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5A0268AE-A4E4-4F91-A1D3-5C78C134AFBF}" type="sibTrans" cxnId="{AEAD8D10-ACD8-4D7F-8EC8-FC1CEAE7D595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24DFC8E3-D6AA-4C24-A902-E0F2EBAD1FEE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>
              <a:latin typeface="Museo Sans 100"/>
            </a:rPr>
            <a:t>Yes, there are some (alternate) risks of going to cloud – our learning is that it’s worth it</a:t>
          </a:r>
        </a:p>
      </dgm:t>
    </dgm:pt>
    <dgm:pt modelId="{DFE3FEA1-5756-43D0-8BCF-45B754369112}" type="parTrans" cxnId="{F5781174-6DE3-4C07-A00A-ABE3131D6BD9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8054B8A6-EFC8-4605-AE31-E2AA770D0F44}" type="sibTrans" cxnId="{F5781174-6DE3-4C07-A00A-ABE3131D6BD9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AE84CC10-3836-4558-A7CB-94E7A28E5FD4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>
              <a:latin typeface="Museo Sans 100"/>
            </a:rPr>
            <a:t>Be tougher to go directly for SaaS and PaaS</a:t>
          </a:r>
        </a:p>
      </dgm:t>
    </dgm:pt>
    <dgm:pt modelId="{4FA9D1CD-EDD2-40B8-AFB0-FB4CFB91164A}" type="parTrans" cxnId="{D8A1C0C0-4790-48EC-9932-7438BC4A8271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A80AE643-5ADC-4D7A-AD00-8483218D0609}" type="sibTrans" cxnId="{D8A1C0C0-4790-48EC-9932-7438BC4A8271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5B55971F-B468-4ACB-B691-081AF7D9D048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>
              <a:latin typeface="Museo Sans 100"/>
            </a:rPr>
            <a:t>Work from both sides (IaC and «lift-n-shift») to limit the time and complexity with a hybrid scenario</a:t>
          </a:r>
        </a:p>
      </dgm:t>
    </dgm:pt>
    <dgm:pt modelId="{315566CC-08FF-4A58-AEC9-13F2FD28C249}" type="parTrans" cxnId="{E24C47C9-FB08-40EC-B9AA-A3C5CE010092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BE13CE73-D262-40AB-86DA-6FEC308C7B00}" type="sibTrans" cxnId="{E24C47C9-FB08-40EC-B9AA-A3C5CE010092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4F0A582C-B435-47DC-8264-6EE21643FBB4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>
              <a:latin typeface="Museo Sans 100"/>
            </a:rPr>
            <a:t>Infrastructure as Code is still in early phase, but mature fast. You need to mature with it!</a:t>
          </a:r>
        </a:p>
      </dgm:t>
    </dgm:pt>
    <dgm:pt modelId="{C46674C9-BEB7-48BD-A4E0-33E09CAF2AA4}" type="parTrans" cxnId="{EBA199E0-CCA5-4825-BE5F-AD27CF5FD8DA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9754B059-8044-43FE-A097-7A2CDB040B12}" type="sibTrans" cxnId="{EBA199E0-CCA5-4825-BE5F-AD27CF5FD8DA}">
      <dgm:prSet/>
      <dgm:spPr/>
      <dgm:t>
        <a:bodyPr/>
        <a:lstStyle/>
        <a:p>
          <a:endParaRPr lang="nb-NO" sz="2000">
            <a:latin typeface="Museo Sans 100"/>
          </a:endParaRPr>
        </a:p>
      </dgm:t>
    </dgm:pt>
    <dgm:pt modelId="{830887EC-9657-4FAB-B466-EFF31850EC11}" type="pres">
      <dgm:prSet presAssocID="{8C5D3CE9-ABF9-4659-AA91-1FC275A7C163}" presName="linear" presStyleCnt="0">
        <dgm:presLayoutVars>
          <dgm:animLvl val="lvl"/>
          <dgm:resizeHandles val="exact"/>
        </dgm:presLayoutVars>
      </dgm:prSet>
      <dgm:spPr/>
    </dgm:pt>
    <dgm:pt modelId="{29CEB98B-F287-49B9-95C9-7AC6257DB1D4}" type="pres">
      <dgm:prSet presAssocID="{A50559C1-508B-4D40-940F-34AEB312C03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F1FE6A8-1392-483F-9C50-0AB219E60751}" type="pres">
      <dgm:prSet presAssocID="{5A0268AE-A4E4-4F91-A1D3-5C78C134AFBF}" presName="spacer" presStyleCnt="0"/>
      <dgm:spPr/>
    </dgm:pt>
    <dgm:pt modelId="{3255CD4B-0160-45EA-8CFF-C4AC83542947}" type="pres">
      <dgm:prSet presAssocID="{24DFC8E3-D6AA-4C24-A902-E0F2EBAD1F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FE876FF-D662-4908-B70C-E16EF2E0436F}" type="pres">
      <dgm:prSet presAssocID="{8054B8A6-EFC8-4605-AE31-E2AA770D0F44}" presName="spacer" presStyleCnt="0"/>
      <dgm:spPr/>
    </dgm:pt>
    <dgm:pt modelId="{A74C1CAA-E1C7-41C4-8E91-EEDDBCE34A08}" type="pres">
      <dgm:prSet presAssocID="{AE84CC10-3836-4558-A7CB-94E7A28E5FD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46F26AD-F721-4086-8CB8-D43D052A1AA9}" type="pres">
      <dgm:prSet presAssocID="{A80AE643-5ADC-4D7A-AD00-8483218D0609}" presName="spacer" presStyleCnt="0"/>
      <dgm:spPr/>
    </dgm:pt>
    <dgm:pt modelId="{405C3764-F438-41DF-9D30-536E432C85C2}" type="pres">
      <dgm:prSet presAssocID="{5B55971F-B468-4ACB-B691-081AF7D9D04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F7529B9-C254-4690-A7F4-6D09730B80FD}" type="pres">
      <dgm:prSet presAssocID="{BE13CE73-D262-40AB-86DA-6FEC308C7B00}" presName="spacer" presStyleCnt="0"/>
      <dgm:spPr/>
    </dgm:pt>
    <dgm:pt modelId="{2F0C2A7F-B008-4959-9F7A-020CB69D3110}" type="pres">
      <dgm:prSet presAssocID="{4F0A582C-B435-47DC-8264-6EE21643FBB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EAD8D10-ACD8-4D7F-8EC8-FC1CEAE7D595}" srcId="{8C5D3CE9-ABF9-4659-AA91-1FC275A7C163}" destId="{A50559C1-508B-4D40-940F-34AEB312C03F}" srcOrd="0" destOrd="0" parTransId="{40772D2B-5752-4FC6-8150-85911715778D}" sibTransId="{5A0268AE-A4E4-4F91-A1D3-5C78C134AFBF}"/>
    <dgm:cxn modelId="{3B89FF3C-4034-4807-A661-1C1F2931D079}" type="presOf" srcId="{A50559C1-508B-4D40-940F-34AEB312C03F}" destId="{29CEB98B-F287-49B9-95C9-7AC6257DB1D4}" srcOrd="0" destOrd="0" presId="urn:microsoft.com/office/officeart/2005/8/layout/vList2"/>
    <dgm:cxn modelId="{FF0AFA6F-E7D8-4BEC-B7B4-A9B12E24EAED}" type="presOf" srcId="{24DFC8E3-D6AA-4C24-A902-E0F2EBAD1FEE}" destId="{3255CD4B-0160-45EA-8CFF-C4AC83542947}" srcOrd="0" destOrd="0" presId="urn:microsoft.com/office/officeart/2005/8/layout/vList2"/>
    <dgm:cxn modelId="{F5781174-6DE3-4C07-A00A-ABE3131D6BD9}" srcId="{8C5D3CE9-ABF9-4659-AA91-1FC275A7C163}" destId="{24DFC8E3-D6AA-4C24-A902-E0F2EBAD1FEE}" srcOrd="1" destOrd="0" parTransId="{DFE3FEA1-5756-43D0-8BCF-45B754369112}" sibTransId="{8054B8A6-EFC8-4605-AE31-E2AA770D0F44}"/>
    <dgm:cxn modelId="{023B9098-0FDD-43AA-AF1C-77D863A81C04}" type="presOf" srcId="{4F0A582C-B435-47DC-8264-6EE21643FBB4}" destId="{2F0C2A7F-B008-4959-9F7A-020CB69D3110}" srcOrd="0" destOrd="0" presId="urn:microsoft.com/office/officeart/2005/8/layout/vList2"/>
    <dgm:cxn modelId="{52C3EAB9-32BC-4D42-82A5-73BC079A0DD0}" type="presOf" srcId="{5B55971F-B468-4ACB-B691-081AF7D9D048}" destId="{405C3764-F438-41DF-9D30-536E432C85C2}" srcOrd="0" destOrd="0" presId="urn:microsoft.com/office/officeart/2005/8/layout/vList2"/>
    <dgm:cxn modelId="{D8A1C0C0-4790-48EC-9932-7438BC4A8271}" srcId="{8C5D3CE9-ABF9-4659-AA91-1FC275A7C163}" destId="{AE84CC10-3836-4558-A7CB-94E7A28E5FD4}" srcOrd="2" destOrd="0" parTransId="{4FA9D1CD-EDD2-40B8-AFB0-FB4CFB91164A}" sibTransId="{A80AE643-5ADC-4D7A-AD00-8483218D0609}"/>
    <dgm:cxn modelId="{E24C47C9-FB08-40EC-B9AA-A3C5CE010092}" srcId="{8C5D3CE9-ABF9-4659-AA91-1FC275A7C163}" destId="{5B55971F-B468-4ACB-B691-081AF7D9D048}" srcOrd="3" destOrd="0" parTransId="{315566CC-08FF-4A58-AEC9-13F2FD28C249}" sibTransId="{BE13CE73-D262-40AB-86DA-6FEC308C7B00}"/>
    <dgm:cxn modelId="{97AFB7CC-55A8-4443-B50A-042FCDA4563D}" type="presOf" srcId="{AE84CC10-3836-4558-A7CB-94E7A28E5FD4}" destId="{A74C1CAA-E1C7-41C4-8E91-EEDDBCE34A08}" srcOrd="0" destOrd="0" presId="urn:microsoft.com/office/officeart/2005/8/layout/vList2"/>
    <dgm:cxn modelId="{EBA199E0-CCA5-4825-BE5F-AD27CF5FD8DA}" srcId="{8C5D3CE9-ABF9-4659-AA91-1FC275A7C163}" destId="{4F0A582C-B435-47DC-8264-6EE21643FBB4}" srcOrd="4" destOrd="0" parTransId="{C46674C9-BEB7-48BD-A4E0-33E09CAF2AA4}" sibTransId="{9754B059-8044-43FE-A097-7A2CDB040B12}"/>
    <dgm:cxn modelId="{86D92CEF-F6B1-471B-8C65-40E8F9DC5810}" type="presOf" srcId="{8C5D3CE9-ABF9-4659-AA91-1FC275A7C163}" destId="{830887EC-9657-4FAB-B466-EFF31850EC11}" srcOrd="0" destOrd="0" presId="urn:microsoft.com/office/officeart/2005/8/layout/vList2"/>
    <dgm:cxn modelId="{D41C7342-7B8C-43FF-8B22-A30BC793016C}" type="presParOf" srcId="{830887EC-9657-4FAB-B466-EFF31850EC11}" destId="{29CEB98B-F287-49B9-95C9-7AC6257DB1D4}" srcOrd="0" destOrd="0" presId="urn:microsoft.com/office/officeart/2005/8/layout/vList2"/>
    <dgm:cxn modelId="{7E1B03D6-101A-478E-8A3E-B6D943D41127}" type="presParOf" srcId="{830887EC-9657-4FAB-B466-EFF31850EC11}" destId="{2F1FE6A8-1392-483F-9C50-0AB219E60751}" srcOrd="1" destOrd="0" presId="urn:microsoft.com/office/officeart/2005/8/layout/vList2"/>
    <dgm:cxn modelId="{4240A9BE-21AF-45B7-BFFC-57B2E5708D0E}" type="presParOf" srcId="{830887EC-9657-4FAB-B466-EFF31850EC11}" destId="{3255CD4B-0160-45EA-8CFF-C4AC83542947}" srcOrd="2" destOrd="0" presId="urn:microsoft.com/office/officeart/2005/8/layout/vList2"/>
    <dgm:cxn modelId="{C02ED17C-D926-48B4-A7B4-B76E5C0616AB}" type="presParOf" srcId="{830887EC-9657-4FAB-B466-EFF31850EC11}" destId="{6FE876FF-D662-4908-B70C-E16EF2E0436F}" srcOrd="3" destOrd="0" presId="urn:microsoft.com/office/officeart/2005/8/layout/vList2"/>
    <dgm:cxn modelId="{B787AE0B-83ED-40EB-8CE8-0B9311E59F72}" type="presParOf" srcId="{830887EC-9657-4FAB-B466-EFF31850EC11}" destId="{A74C1CAA-E1C7-41C4-8E91-EEDDBCE34A08}" srcOrd="4" destOrd="0" presId="urn:microsoft.com/office/officeart/2005/8/layout/vList2"/>
    <dgm:cxn modelId="{1E945619-54FA-455D-8F85-30CC188F1CF6}" type="presParOf" srcId="{830887EC-9657-4FAB-B466-EFF31850EC11}" destId="{D46F26AD-F721-4086-8CB8-D43D052A1AA9}" srcOrd="5" destOrd="0" presId="urn:microsoft.com/office/officeart/2005/8/layout/vList2"/>
    <dgm:cxn modelId="{E12DF709-022D-4737-B676-AEA5658E815E}" type="presParOf" srcId="{830887EC-9657-4FAB-B466-EFF31850EC11}" destId="{405C3764-F438-41DF-9D30-536E432C85C2}" srcOrd="6" destOrd="0" presId="urn:microsoft.com/office/officeart/2005/8/layout/vList2"/>
    <dgm:cxn modelId="{748FEACA-254A-435F-96FA-3BDCFA816520}" type="presParOf" srcId="{830887EC-9657-4FAB-B466-EFF31850EC11}" destId="{3F7529B9-C254-4690-A7F4-6D09730B80FD}" srcOrd="7" destOrd="0" presId="urn:microsoft.com/office/officeart/2005/8/layout/vList2"/>
    <dgm:cxn modelId="{FE94AAD2-7025-40DF-B1A1-7A1D1BE8BD06}" type="presParOf" srcId="{830887EC-9657-4FAB-B466-EFF31850EC11}" destId="{2F0C2A7F-B008-4959-9F7A-020CB69D31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9EB83-4B6E-4DC8-A7A6-28D8C14AA624}">
      <dsp:nvSpPr>
        <dsp:cNvPr id="0" name=""/>
        <dsp:cNvSpPr/>
      </dsp:nvSpPr>
      <dsp:spPr>
        <a:xfrm rot="5400000">
          <a:off x="-236517" y="241085"/>
          <a:ext cx="1576781" cy="1103746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>
              <a:latin typeface="Museo Sans 100"/>
            </a:rPr>
            <a:t>Be lean</a:t>
          </a:r>
        </a:p>
      </dsp:txBody>
      <dsp:txXfrm rot="-5400000">
        <a:off x="1" y="556440"/>
        <a:ext cx="1103746" cy="473035"/>
      </dsp:txXfrm>
    </dsp:sp>
    <dsp:sp modelId="{C15D19AD-C97A-4607-8216-C14FDF91AE7A}">
      <dsp:nvSpPr>
        <dsp:cNvPr id="0" name=""/>
        <dsp:cNvSpPr/>
      </dsp:nvSpPr>
      <dsp:spPr>
        <a:xfrm rot="5400000">
          <a:off x="4378057" y="-3269741"/>
          <a:ext cx="1024907" cy="75735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>
              <a:latin typeface="Museo Sans 100"/>
            </a:rPr>
            <a:t>High requirements -&gt; VM’s and costly IaC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>
              <a:latin typeface="Museo Sans 100"/>
            </a:rPr>
            <a:t>Lost 9 months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>
              <a:latin typeface="Museo Sans 100"/>
            </a:rPr>
            <a:t>Learning: Go straight to SaaS if possible</a:t>
          </a:r>
        </a:p>
      </dsp:txBody>
      <dsp:txXfrm rot="-5400000">
        <a:off x="1103747" y="54601"/>
        <a:ext cx="7523496" cy="924843"/>
      </dsp:txXfrm>
    </dsp:sp>
    <dsp:sp modelId="{C44D7552-B20A-476B-BC87-9EDF33CDA60B}">
      <dsp:nvSpPr>
        <dsp:cNvPr id="0" name=""/>
        <dsp:cNvSpPr/>
      </dsp:nvSpPr>
      <dsp:spPr>
        <a:xfrm rot="5400000">
          <a:off x="-236517" y="1629725"/>
          <a:ext cx="1576781" cy="1103746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>
              <a:latin typeface="Museo Sans 100"/>
            </a:rPr>
            <a:t>Changes are good</a:t>
          </a:r>
        </a:p>
      </dsp:txBody>
      <dsp:txXfrm rot="-5400000">
        <a:off x="1" y="1945080"/>
        <a:ext cx="1103746" cy="473035"/>
      </dsp:txXfrm>
    </dsp:sp>
    <dsp:sp modelId="{10273DDE-2363-4B63-922F-639CB06460D1}">
      <dsp:nvSpPr>
        <dsp:cNvPr id="0" name=""/>
        <dsp:cNvSpPr/>
      </dsp:nvSpPr>
      <dsp:spPr>
        <a:xfrm rot="5400000">
          <a:off x="4378057" y="-1881101"/>
          <a:ext cx="1024907" cy="75735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>
              <a:latin typeface="Museo Sans 100"/>
            </a:rPr>
            <a:t>Azure continuously change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>
              <a:latin typeface="Museo Sans 100"/>
            </a:rPr>
            <a:t>Learning: Good, it’s self-maintained</a:t>
          </a:r>
        </a:p>
      </dsp:txBody>
      <dsp:txXfrm rot="-5400000">
        <a:off x="1103747" y="1443241"/>
        <a:ext cx="7523496" cy="924843"/>
      </dsp:txXfrm>
    </dsp:sp>
    <dsp:sp modelId="{33691A16-9C14-49CA-BB7E-45F15C178DAE}">
      <dsp:nvSpPr>
        <dsp:cNvPr id="0" name=""/>
        <dsp:cNvSpPr/>
      </dsp:nvSpPr>
      <dsp:spPr>
        <a:xfrm rot="5400000">
          <a:off x="-236517" y="3144618"/>
          <a:ext cx="1576781" cy="1103746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>
              <a:latin typeface="Museo Sans 100"/>
            </a:rPr>
            <a:t>Avoid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>
              <a:latin typeface="Museo Sans 100"/>
            </a:rPr>
            <a:t>Hybrid</a:t>
          </a:r>
        </a:p>
      </dsp:txBody>
      <dsp:txXfrm rot="-5400000">
        <a:off x="1" y="3459973"/>
        <a:ext cx="1103746" cy="473035"/>
      </dsp:txXfrm>
    </dsp:sp>
    <dsp:sp modelId="{2915537A-511B-4E57-9E4D-162132EED933}">
      <dsp:nvSpPr>
        <dsp:cNvPr id="0" name=""/>
        <dsp:cNvSpPr/>
      </dsp:nvSpPr>
      <dsp:spPr>
        <a:xfrm rot="5400000">
          <a:off x="4251534" y="-365939"/>
          <a:ext cx="1277952" cy="75735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>
              <a:latin typeface="Museo Sans 100"/>
            </a:rPr>
            <a:t>Tried most hybrid approaches.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>
              <a:latin typeface="Museo Sans 100"/>
            </a:rPr>
            <a:t>Hybrid Connection Manager must be updated monthly.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>
              <a:latin typeface="Museo Sans 100"/>
            </a:rPr>
            <a:t>Unstable and legacy equipment.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>
              <a:latin typeface="Museo Sans 100"/>
            </a:rPr>
            <a:t>Learning: Minimize the time running in hybrid (or move systems that are closely connected)</a:t>
          </a:r>
        </a:p>
      </dsp:txBody>
      <dsp:txXfrm rot="-5400000">
        <a:off x="1103746" y="2844233"/>
        <a:ext cx="7511144" cy="11531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FB8BF-F4FD-48DD-8FB8-13B3E2203ED0}">
      <dsp:nvSpPr>
        <dsp:cNvPr id="0" name=""/>
        <dsp:cNvSpPr/>
      </dsp:nvSpPr>
      <dsp:spPr>
        <a:xfrm>
          <a:off x="401630" y="636306"/>
          <a:ext cx="1589801" cy="2031694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useo Sans 100"/>
            </a:rPr>
            <a:t>Best at the moment in time</a:t>
          </a:r>
          <a:endParaRPr lang="nb-NO" sz="1400" kern="1200">
            <a:latin typeface="Museo Sans 100"/>
          </a:endParaRPr>
        </a:p>
      </dsp:txBody>
      <dsp:txXfrm>
        <a:off x="799081" y="941060"/>
        <a:ext cx="775028" cy="1422186"/>
      </dsp:txXfrm>
    </dsp:sp>
    <dsp:sp modelId="{C7ADCE05-0A36-4A44-93E3-4977B91A8759}">
      <dsp:nvSpPr>
        <dsp:cNvPr id="0" name=""/>
        <dsp:cNvSpPr/>
      </dsp:nvSpPr>
      <dsp:spPr>
        <a:xfrm>
          <a:off x="4180" y="1254703"/>
          <a:ext cx="794900" cy="7949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Museo Sans 100"/>
            </a:rPr>
            <a:t>ARM</a:t>
          </a:r>
          <a:endParaRPr lang="nb-NO" sz="1000" b="1" kern="1200">
            <a:latin typeface="Museo Sans 100"/>
          </a:endParaRPr>
        </a:p>
      </dsp:txBody>
      <dsp:txXfrm>
        <a:off x="120590" y="1371113"/>
        <a:ext cx="562080" cy="562080"/>
      </dsp:txXfrm>
    </dsp:sp>
    <dsp:sp modelId="{E8B2120D-561E-475A-978E-39203D39B137}">
      <dsp:nvSpPr>
        <dsp:cNvPr id="0" name=""/>
        <dsp:cNvSpPr/>
      </dsp:nvSpPr>
      <dsp:spPr>
        <a:xfrm>
          <a:off x="2297898" y="636306"/>
          <a:ext cx="1970495" cy="2031694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useo Sans 100"/>
            </a:rPr>
            <a:t>Community support and team</a:t>
          </a:r>
          <a:endParaRPr lang="nb-NO" sz="1400" kern="1200">
            <a:latin typeface="Museo Sans 100"/>
          </a:endParaRPr>
        </a:p>
      </dsp:txBody>
      <dsp:txXfrm>
        <a:off x="2790522" y="941060"/>
        <a:ext cx="960616" cy="1422186"/>
      </dsp:txXfrm>
    </dsp:sp>
    <dsp:sp modelId="{9FE71E84-9A69-4D3E-9855-C5C7A0FA43DD}">
      <dsp:nvSpPr>
        <dsp:cNvPr id="0" name=""/>
        <dsp:cNvSpPr/>
      </dsp:nvSpPr>
      <dsp:spPr>
        <a:xfrm>
          <a:off x="1999270" y="1254703"/>
          <a:ext cx="794900" cy="7949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Museo Sans 100"/>
            </a:rPr>
            <a:t>Terra-form</a:t>
          </a:r>
          <a:endParaRPr lang="nb-NO" sz="1000" b="1" kern="1200">
            <a:latin typeface="Museo Sans 100"/>
          </a:endParaRPr>
        </a:p>
      </dsp:txBody>
      <dsp:txXfrm>
        <a:off x="2115680" y="1371113"/>
        <a:ext cx="562080" cy="562080"/>
      </dsp:txXfrm>
    </dsp:sp>
    <dsp:sp modelId="{761843AC-5F67-4A09-B3E1-39A5BE98A8F6}">
      <dsp:nvSpPr>
        <dsp:cNvPr id="0" name=""/>
        <dsp:cNvSpPr/>
      </dsp:nvSpPr>
      <dsp:spPr>
        <a:xfrm>
          <a:off x="4741638" y="636306"/>
          <a:ext cx="1808526" cy="2031694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latin typeface="Museo Sans 100"/>
            </a:rPr>
            <a:t>IaC</a:t>
          </a:r>
          <a:r>
            <a:rPr lang="en-US" sz="1400" kern="1200">
              <a:latin typeface="Museo Sans 100"/>
            </a:rPr>
            <a:t> + config </a:t>
          </a:r>
          <a:r>
            <a:rPr lang="en-US" sz="1400" kern="1200" err="1">
              <a:latin typeface="Museo Sans 100"/>
            </a:rPr>
            <a:t>mgmt</a:t>
          </a:r>
          <a:endParaRPr lang="nb-NO" sz="1400" kern="1200">
            <a:latin typeface="Museo Sans 100"/>
          </a:endParaRPr>
        </a:p>
      </dsp:txBody>
      <dsp:txXfrm>
        <a:off x="5193769" y="941060"/>
        <a:ext cx="881656" cy="1422186"/>
      </dsp:txXfrm>
    </dsp:sp>
    <dsp:sp modelId="{EFD785F7-CE82-4269-88A3-EE95006B7962}">
      <dsp:nvSpPr>
        <dsp:cNvPr id="0" name=""/>
        <dsp:cNvSpPr/>
      </dsp:nvSpPr>
      <dsp:spPr>
        <a:xfrm>
          <a:off x="4292074" y="1254703"/>
          <a:ext cx="966488" cy="7949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Museo Sans 100"/>
            </a:rPr>
            <a:t>Ansible</a:t>
          </a:r>
          <a:endParaRPr lang="nb-NO" sz="1400" b="1" kern="1200">
            <a:latin typeface="Museo Sans 100"/>
          </a:endParaRPr>
        </a:p>
      </dsp:txBody>
      <dsp:txXfrm>
        <a:off x="4433613" y="1371113"/>
        <a:ext cx="683410" cy="562080"/>
      </dsp:txXfrm>
    </dsp:sp>
    <dsp:sp modelId="{E07ACE4B-322F-4DF1-A5D2-0707560E4C2B}">
      <dsp:nvSpPr>
        <dsp:cNvPr id="0" name=""/>
        <dsp:cNvSpPr/>
      </dsp:nvSpPr>
      <dsp:spPr>
        <a:xfrm>
          <a:off x="7046977" y="636306"/>
          <a:ext cx="1589801" cy="2031694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Museo Sans 100"/>
            </a:rPr>
            <a:t>Azure RM provider</a:t>
          </a:r>
          <a:endParaRPr lang="nb-NO" sz="1400" kern="1200">
            <a:latin typeface="Museo Sans 100"/>
          </a:endParaRPr>
        </a:p>
      </dsp:txBody>
      <dsp:txXfrm>
        <a:off x="7444428" y="941060"/>
        <a:ext cx="775028" cy="1422186"/>
      </dsp:txXfrm>
    </dsp:sp>
    <dsp:sp modelId="{F356EE7A-243D-4D06-A692-FCC6E723FBF0}">
      <dsp:nvSpPr>
        <dsp:cNvPr id="0" name=""/>
        <dsp:cNvSpPr/>
      </dsp:nvSpPr>
      <dsp:spPr>
        <a:xfrm>
          <a:off x="6649527" y="1254703"/>
          <a:ext cx="794900" cy="7949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Museo Sans 100"/>
            </a:rPr>
            <a:t>Terra-form</a:t>
          </a:r>
          <a:endParaRPr lang="nb-NO" sz="1400" b="1" kern="1200">
            <a:latin typeface="Museo Sans 100"/>
          </a:endParaRPr>
        </a:p>
      </dsp:txBody>
      <dsp:txXfrm>
        <a:off x="6765937" y="1371113"/>
        <a:ext cx="562080" cy="562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6F0CF-EA26-4006-A279-145A30D2505A}">
      <dsp:nvSpPr>
        <dsp:cNvPr id="0" name=""/>
        <dsp:cNvSpPr/>
      </dsp:nvSpPr>
      <dsp:spPr>
        <a:xfrm>
          <a:off x="1116" y="0"/>
          <a:ext cx="2176611" cy="35904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>
              <a:latin typeface="Museo Sans 100"/>
            </a:rPr>
            <a:t>Jan 2017</a:t>
          </a:r>
        </a:p>
      </dsp:txBody>
      <dsp:txXfrm>
        <a:off x="1116" y="0"/>
        <a:ext cx="2086850" cy="359044"/>
      </dsp:txXfrm>
    </dsp:sp>
    <dsp:sp modelId="{2B01A470-C5A0-44C6-9EE8-8D32202D2BA6}">
      <dsp:nvSpPr>
        <dsp:cNvPr id="0" name=""/>
        <dsp:cNvSpPr/>
      </dsp:nvSpPr>
      <dsp:spPr>
        <a:xfrm>
          <a:off x="1742405" y="0"/>
          <a:ext cx="2176611" cy="359044"/>
        </a:xfrm>
        <a:prstGeom prst="chevron">
          <a:avLst/>
        </a:prstGeom>
        <a:solidFill>
          <a:schemeClr val="accent3">
            <a:hueOff val="0"/>
            <a:satOff val="0"/>
            <a:lumOff val="-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>
              <a:latin typeface="Museo Sans 100"/>
            </a:rPr>
            <a:t>May 2017</a:t>
          </a:r>
        </a:p>
      </dsp:txBody>
      <dsp:txXfrm>
        <a:off x="1921927" y="0"/>
        <a:ext cx="1817567" cy="359044"/>
      </dsp:txXfrm>
    </dsp:sp>
    <dsp:sp modelId="{28920505-D76E-4548-AB03-DDAB90368561}">
      <dsp:nvSpPr>
        <dsp:cNvPr id="0" name=""/>
        <dsp:cNvSpPr/>
      </dsp:nvSpPr>
      <dsp:spPr>
        <a:xfrm>
          <a:off x="3483694" y="0"/>
          <a:ext cx="2176611" cy="359044"/>
        </a:xfrm>
        <a:prstGeom prst="chevron">
          <a:avLst/>
        </a:prstGeom>
        <a:solidFill>
          <a:schemeClr val="accent3">
            <a:hueOff val="0"/>
            <a:satOff val="0"/>
            <a:lumOff val="-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>
              <a:latin typeface="Museo Sans 100"/>
            </a:rPr>
            <a:t>Jan 2018</a:t>
          </a:r>
        </a:p>
      </dsp:txBody>
      <dsp:txXfrm>
        <a:off x="3663216" y="0"/>
        <a:ext cx="1817567" cy="359044"/>
      </dsp:txXfrm>
    </dsp:sp>
    <dsp:sp modelId="{C13800E2-52AB-4520-B8A7-0DE4108209F4}">
      <dsp:nvSpPr>
        <dsp:cNvPr id="0" name=""/>
        <dsp:cNvSpPr/>
      </dsp:nvSpPr>
      <dsp:spPr>
        <a:xfrm>
          <a:off x="5224983" y="0"/>
          <a:ext cx="2176611" cy="359044"/>
        </a:xfrm>
        <a:prstGeom prst="chevron">
          <a:avLst/>
        </a:prstGeom>
        <a:solidFill>
          <a:schemeClr val="accent3">
            <a:hueOff val="0"/>
            <a:satOff val="0"/>
            <a:lumOff val="-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>
              <a:latin typeface="Museo Sans 100"/>
            </a:rPr>
            <a:t>Juni 2018</a:t>
          </a:r>
        </a:p>
      </dsp:txBody>
      <dsp:txXfrm>
        <a:off x="5404505" y="0"/>
        <a:ext cx="1817567" cy="359044"/>
      </dsp:txXfrm>
    </dsp:sp>
    <dsp:sp modelId="{3A6CB045-CECC-440B-8900-CF1A2D0BADEE}">
      <dsp:nvSpPr>
        <dsp:cNvPr id="0" name=""/>
        <dsp:cNvSpPr/>
      </dsp:nvSpPr>
      <dsp:spPr>
        <a:xfrm>
          <a:off x="6966272" y="0"/>
          <a:ext cx="2176611" cy="359044"/>
        </a:xfrm>
        <a:prstGeom prst="chevron">
          <a:avLst/>
        </a:prstGeom>
        <a:solidFill>
          <a:schemeClr val="accent3">
            <a:hueOff val="0"/>
            <a:satOff val="0"/>
            <a:lumOff val="-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>
              <a:latin typeface="Museo Sans 100"/>
            </a:rPr>
            <a:t>Jan 2019</a:t>
          </a:r>
        </a:p>
      </dsp:txBody>
      <dsp:txXfrm>
        <a:off x="7145794" y="0"/>
        <a:ext cx="1817567" cy="3590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EB98B-F287-49B9-95C9-7AC6257DB1D4}">
      <dsp:nvSpPr>
        <dsp:cNvPr id="0" name=""/>
        <dsp:cNvSpPr/>
      </dsp:nvSpPr>
      <dsp:spPr>
        <a:xfrm>
          <a:off x="0" y="14200"/>
          <a:ext cx="6096000" cy="7956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Museo Sans 100"/>
            </a:rPr>
            <a:t>Cloud and automation requires new roles and changes in organization. Compete for talent</a:t>
          </a:r>
          <a:endParaRPr lang="nb-NO" sz="2000" kern="1200">
            <a:latin typeface="Museo Sans 100"/>
          </a:endParaRPr>
        </a:p>
      </dsp:txBody>
      <dsp:txXfrm>
        <a:off x="38838" y="53038"/>
        <a:ext cx="6018324" cy="717924"/>
      </dsp:txXfrm>
    </dsp:sp>
    <dsp:sp modelId="{3255CD4B-0160-45EA-8CFF-C4AC83542947}">
      <dsp:nvSpPr>
        <dsp:cNvPr id="0" name=""/>
        <dsp:cNvSpPr/>
      </dsp:nvSpPr>
      <dsp:spPr>
        <a:xfrm>
          <a:off x="0" y="824200"/>
          <a:ext cx="6096000" cy="7956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Museo Sans 100"/>
            </a:rPr>
            <a:t>Yes, there are some (alternate) risks of going to cloud – our learning is that it’s worth it</a:t>
          </a:r>
        </a:p>
      </dsp:txBody>
      <dsp:txXfrm>
        <a:off x="38838" y="863038"/>
        <a:ext cx="6018324" cy="717924"/>
      </dsp:txXfrm>
    </dsp:sp>
    <dsp:sp modelId="{A74C1CAA-E1C7-41C4-8E91-EEDDBCE34A08}">
      <dsp:nvSpPr>
        <dsp:cNvPr id="0" name=""/>
        <dsp:cNvSpPr/>
      </dsp:nvSpPr>
      <dsp:spPr>
        <a:xfrm>
          <a:off x="0" y="1634200"/>
          <a:ext cx="6096000" cy="7956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Museo Sans 100"/>
            </a:rPr>
            <a:t>Be tougher to go directly for SaaS and PaaS</a:t>
          </a:r>
        </a:p>
      </dsp:txBody>
      <dsp:txXfrm>
        <a:off x="38838" y="1673038"/>
        <a:ext cx="6018324" cy="717924"/>
      </dsp:txXfrm>
    </dsp:sp>
    <dsp:sp modelId="{405C3764-F438-41DF-9D30-536E432C85C2}">
      <dsp:nvSpPr>
        <dsp:cNvPr id="0" name=""/>
        <dsp:cNvSpPr/>
      </dsp:nvSpPr>
      <dsp:spPr>
        <a:xfrm>
          <a:off x="0" y="2444200"/>
          <a:ext cx="6096000" cy="7956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Museo Sans 100"/>
            </a:rPr>
            <a:t>Work from both sides (IaC and «lift-n-shift») to limit the time and complexity with a hybrid scenario</a:t>
          </a:r>
        </a:p>
      </dsp:txBody>
      <dsp:txXfrm>
        <a:off x="38838" y="2483038"/>
        <a:ext cx="6018324" cy="717924"/>
      </dsp:txXfrm>
    </dsp:sp>
    <dsp:sp modelId="{2F0C2A7F-B008-4959-9F7A-020CB69D3110}">
      <dsp:nvSpPr>
        <dsp:cNvPr id="0" name=""/>
        <dsp:cNvSpPr/>
      </dsp:nvSpPr>
      <dsp:spPr>
        <a:xfrm>
          <a:off x="0" y="3254200"/>
          <a:ext cx="6096000" cy="7956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Museo Sans 100"/>
            </a:rPr>
            <a:t>Infrastructure as Code is still in early phase, but mature fast. You need to mature with it!</a:t>
          </a:r>
        </a:p>
      </dsp:txBody>
      <dsp:txXfrm>
        <a:off x="38838" y="3293038"/>
        <a:ext cx="6018324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6845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23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97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2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3EB18E-F770-419F-982B-1615A67A5185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3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02075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057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20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3057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66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29829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0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4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8.png"/><Relationship Id="rId10" Type="http://schemas.openxmlformats.org/officeDocument/2006/relationships/diagramQuickStyle" Target="../diagrams/quickStyle3.xml"/><Relationship Id="rId19" Type="http://schemas.openxmlformats.org/officeDocument/2006/relationships/image" Target="../media/image22.pn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unsplash.com/search/photos/cloud?utm_source=unsplash&amp;utm_medium=referral&amp;utm_content=creditCopyText" TargetMode="External"/><Relationship Id="rId4" Type="http://schemas.openxmlformats.org/officeDocument/2006/relationships/hyperlink" Target="https://unsplash.com/photos/0juC5JIhPks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rdicinfrastructureconference/201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Stein.Morten.Petersen@innovasjonnorge.no" TargetMode="External"/><Relationship Id="rId5" Type="http://schemas.openxmlformats.org/officeDocument/2006/relationships/hyperlink" Target="mailto:Jon.loken@innovasjonnorge.no" TargetMode="External"/><Relationship Id="rId4" Type="http://schemas.openxmlformats.org/officeDocument/2006/relationships/hyperlink" Target="mailto:Maria.Hermansen@innovasjonnorge.n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E6C-CA38-4970-99C8-309F5DD3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0740"/>
            <a:ext cx="8229600" cy="602629"/>
          </a:xfrm>
        </p:spPr>
        <p:txBody>
          <a:bodyPr/>
          <a:lstStyle/>
          <a:p>
            <a:r>
              <a:rPr lang="en-US"/>
              <a:t>Automation in Azure - growing up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37F34D-09EF-45C0-9481-70503F1160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757371"/>
              </p:ext>
            </p:extLst>
          </p:nvPr>
        </p:nvGraphicFramePr>
        <p:xfrm>
          <a:off x="251520" y="419100"/>
          <a:ext cx="8640960" cy="330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9E0D016-77F1-4A70-A40B-7CB68EBA3AF9}"/>
              </a:ext>
            </a:extLst>
          </p:cNvPr>
          <p:cNvSpPr/>
          <p:nvPr/>
        </p:nvSpPr>
        <p:spPr>
          <a:xfrm>
            <a:off x="251521" y="3795886"/>
            <a:ext cx="6911279" cy="12961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/>
          <a:lstStyle/>
          <a:p>
            <a:r>
              <a:rPr lang="en-US" sz="1600" b="1" dirty="0">
                <a:latin typeface="Museo Sans 100"/>
              </a:rPr>
              <a:t>Learning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 100"/>
              </a:rPr>
              <a:t>Infrastructure as Code must mature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 100"/>
              </a:rPr>
              <a:t>Work from both sides during migration: </a:t>
            </a:r>
            <a:r>
              <a:rPr lang="en-US" sz="1600" dirty="0" err="1">
                <a:latin typeface="Museo Sans 100"/>
              </a:rPr>
              <a:t>IaC</a:t>
            </a:r>
            <a:r>
              <a:rPr lang="en-US" sz="1600" dirty="0">
                <a:latin typeface="Museo Sans 100"/>
              </a:rPr>
              <a:t> &lt;-&gt; «lift-n-shift»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 100"/>
              </a:rPr>
              <a:t>It takes time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7C186FE-9E64-4BF8-AE29-655D46979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560418"/>
              </p:ext>
            </p:extLst>
          </p:nvPr>
        </p:nvGraphicFramePr>
        <p:xfrm>
          <a:off x="0" y="3358667"/>
          <a:ext cx="9144000" cy="35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Graphic 5" descr="Baby Crawling">
            <a:extLst>
              <a:ext uri="{FF2B5EF4-FFF2-40B4-BE49-F238E27FC236}">
                <a16:creationId xmlns:a16="http://schemas.microsoft.com/office/drawing/2014/main" id="{84688590-F367-4663-88D7-65386E957C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138" y="624678"/>
            <a:ext cx="914400" cy="914400"/>
          </a:xfrm>
          <a:prstGeom prst="rect">
            <a:avLst/>
          </a:prstGeom>
        </p:spPr>
      </p:pic>
      <p:pic>
        <p:nvPicPr>
          <p:cNvPr id="12" name="Graphic 11" descr="Crawl">
            <a:extLst>
              <a:ext uri="{FF2B5EF4-FFF2-40B4-BE49-F238E27FC236}">
                <a16:creationId xmlns:a16="http://schemas.microsoft.com/office/drawing/2014/main" id="{B695BE33-8316-4DB4-872D-14DBB8F179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22560" y="624678"/>
            <a:ext cx="914400" cy="914400"/>
          </a:xfrm>
          <a:prstGeom prst="rect">
            <a:avLst/>
          </a:prstGeom>
        </p:spPr>
      </p:pic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BE04B61F-03DF-45BA-948E-12912FE698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02605" y="468828"/>
            <a:ext cx="914400" cy="914400"/>
          </a:xfrm>
          <a:prstGeom prst="rect">
            <a:avLst/>
          </a:prstGeom>
        </p:spPr>
      </p:pic>
      <p:pic>
        <p:nvPicPr>
          <p:cNvPr id="17" name="Graphic 16" descr="Run">
            <a:extLst>
              <a:ext uri="{FF2B5EF4-FFF2-40B4-BE49-F238E27FC236}">
                <a16:creationId xmlns:a16="http://schemas.microsoft.com/office/drawing/2014/main" id="{39072946-0AAA-4E3E-9A9D-B5E7D8C4D5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99496" y="4688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3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13632F02-834E-4346-A920-00DA86874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8267"/>
            <a:ext cx="9144000" cy="61217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C90418-5B53-4866-9759-F6BF4C0B83B4}"/>
              </a:ext>
            </a:extLst>
          </p:cNvPr>
          <p:cNvSpPr/>
          <p:nvPr/>
        </p:nvSpPr>
        <p:spPr>
          <a:xfrm>
            <a:off x="0" y="48357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>
                <a:latin typeface="Museo Sans 100"/>
              </a:rPr>
              <a:t>Photo by </a:t>
            </a:r>
            <a:r>
              <a:rPr lang="en-US" sz="1400">
                <a:latin typeface="Museo Sans 100"/>
                <a:hlinkClick r:id="rId4"/>
              </a:rPr>
              <a:t>Kaushik Panchal</a:t>
            </a:r>
            <a:r>
              <a:rPr lang="en-US" sz="1400">
                <a:latin typeface="Museo Sans 100"/>
              </a:rPr>
              <a:t> on </a:t>
            </a:r>
            <a:r>
              <a:rPr lang="en-US" sz="1400" err="1">
                <a:latin typeface="Museo Sans 100"/>
                <a:hlinkClick r:id="rId5"/>
              </a:rPr>
              <a:t>Unsplash</a:t>
            </a:r>
            <a:endParaRPr lang="nb-NO" sz="1400">
              <a:latin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63650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30D6D-0C11-4A6D-88A2-CB055355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24"/>
            <a:ext cx="9144000" cy="5136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E90BF7-070C-439A-AA95-1D322B11A8D7}"/>
              </a:ext>
            </a:extLst>
          </p:cNvPr>
          <p:cNvSpPr txBox="1"/>
          <p:nvPr/>
        </p:nvSpPr>
        <p:spPr>
          <a:xfrm>
            <a:off x="203405" y="4962945"/>
            <a:ext cx="3853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Image: https://marketplace.atlassian.com/categories/devops</a:t>
            </a:r>
          </a:p>
        </p:txBody>
      </p:sp>
    </p:spTree>
    <p:extLst>
      <p:ext uri="{BB962C8B-B14F-4D97-AF65-F5344CB8AC3E}">
        <p14:creationId xmlns:p14="http://schemas.microsoft.com/office/powerpoint/2010/main" val="193984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95DDC-3B59-443A-B8B9-32E425414305}"/>
              </a:ext>
            </a:extLst>
          </p:cNvPr>
          <p:cNvSpPr/>
          <p:nvPr/>
        </p:nvSpPr>
        <p:spPr>
          <a:xfrm>
            <a:off x="3309870" y="1279088"/>
            <a:ext cx="36447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Museo Sans 100"/>
              </a:rPr>
              <a:t>Azure cli </a:t>
            </a:r>
          </a:p>
          <a:p>
            <a:r>
              <a:rPr lang="en-US" sz="2000" err="1">
                <a:latin typeface="Museo Sans 100"/>
              </a:rPr>
              <a:t>vscode</a:t>
            </a:r>
            <a:r>
              <a:rPr lang="en-US" sz="2000">
                <a:latin typeface="Museo Sans 100"/>
              </a:rPr>
              <a:t> </a:t>
            </a:r>
          </a:p>
          <a:p>
            <a:r>
              <a:rPr lang="en-US" sz="2000">
                <a:latin typeface="Museo Sans 100"/>
              </a:rPr>
              <a:t>Terraform</a:t>
            </a:r>
          </a:p>
          <a:p>
            <a:r>
              <a:rPr lang="en-US" sz="2000">
                <a:latin typeface="Museo Sans 100"/>
              </a:rPr>
              <a:t>Consul </a:t>
            </a:r>
            <a:r>
              <a:rPr lang="en-US" sz="2000" err="1">
                <a:latin typeface="Museo Sans 100"/>
              </a:rPr>
              <a:t>KeyVault</a:t>
            </a:r>
            <a:r>
              <a:rPr lang="en-US" sz="2000">
                <a:latin typeface="Museo Sans 100"/>
              </a:rPr>
              <a:t>++</a:t>
            </a:r>
          </a:p>
          <a:p>
            <a:r>
              <a:rPr lang="en-US" sz="2000">
                <a:latin typeface="Museo Sans 100"/>
              </a:rPr>
              <a:t>Vault – Secrets management</a:t>
            </a:r>
          </a:p>
          <a:p>
            <a:r>
              <a:rPr lang="en-US" sz="2000">
                <a:latin typeface="Museo Sans 100"/>
              </a:rPr>
              <a:t>Azure </a:t>
            </a:r>
            <a:r>
              <a:rPr lang="en-US" sz="2000" err="1">
                <a:latin typeface="Museo Sans 100"/>
              </a:rPr>
              <a:t>devops</a:t>
            </a:r>
            <a:r>
              <a:rPr lang="en-US" sz="2000">
                <a:latin typeface="Museo Sans 100"/>
              </a:rPr>
              <a:t> boards</a:t>
            </a:r>
          </a:p>
          <a:p>
            <a:r>
              <a:rPr lang="en-US" sz="2000">
                <a:latin typeface="Museo Sans 100"/>
              </a:rPr>
              <a:t>GitHub repos</a:t>
            </a:r>
          </a:p>
          <a:p>
            <a:r>
              <a:rPr lang="en-US" sz="2000" err="1">
                <a:latin typeface="Museo Sans 100"/>
              </a:rPr>
              <a:t>Github</a:t>
            </a:r>
            <a:r>
              <a:rPr lang="en-US" sz="2000">
                <a:latin typeface="Museo Sans 100"/>
              </a:rPr>
              <a:t> Actions</a:t>
            </a:r>
          </a:p>
          <a:p>
            <a:r>
              <a:rPr lang="en-US" sz="2000">
                <a:latin typeface="Museo Sans 100"/>
              </a:rPr>
              <a:t>Circle-Ci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3A387-5351-4119-8673-883F8F3D91D3}"/>
              </a:ext>
            </a:extLst>
          </p:cNvPr>
          <p:cNvSpPr txBox="1"/>
          <p:nvPr/>
        </p:nvSpPr>
        <p:spPr>
          <a:xfrm>
            <a:off x="1352281" y="592430"/>
            <a:ext cx="690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Museo Sans 100"/>
              </a:rPr>
              <a:t>What tools to the ops team 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7E4D1-0BC7-44E5-B382-8036B97A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341" y="2156460"/>
            <a:ext cx="833563" cy="400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A9FA5-AED9-48C7-85B1-16B42C638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2" y="1342963"/>
            <a:ext cx="819150" cy="29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3F698-3EE8-44A4-8684-8C28EDB5D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30" y="4030602"/>
            <a:ext cx="744183" cy="600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2C3B3D-744B-4B83-B8DD-8F778B0B0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413" y="3805187"/>
            <a:ext cx="74295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52AD2-3E13-4ECA-A402-E27FA5CB1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698" y="1424072"/>
            <a:ext cx="149542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96AD6-30A2-44F9-832F-74B03B4A0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9278" y="2926198"/>
            <a:ext cx="866775" cy="619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6940F0-3775-47B6-9A17-2ADA9E2E0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4848" y="2645211"/>
            <a:ext cx="10572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4FE39E-1F1C-4064-B3C8-0DEE0FE80C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4592" y="3406174"/>
            <a:ext cx="1133475" cy="504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2271A-17D7-486B-AE19-F0D266D5F6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3819" y="3932810"/>
            <a:ext cx="1133475" cy="342900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6568330-8240-469D-816E-CE79D2060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573" y="3118511"/>
            <a:ext cx="1947617" cy="575325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B71CE1E4-3FAA-4989-BBF1-B72FBE3EEE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2106" y="3995593"/>
            <a:ext cx="1507849" cy="5157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49B561-F7F3-4B3C-9030-35BF0EB426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8913" y="1986868"/>
            <a:ext cx="952500" cy="93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7F19-2492-4737-A0AA-52EB5C45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– growing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71195-BFDF-4F7B-9317-627E71ECC2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3482" y="1514104"/>
            <a:ext cx="5919848" cy="20128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Four Levels of Operational Maturity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 – using portal or local cli only</a:t>
            </a:r>
            <a:endParaRPr lang="en-US" dirty="0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Semi automatic - Some automation and tooling</a:t>
            </a:r>
            <a:endParaRPr lang="en-US" dirty="0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developer </a:t>
            </a:r>
            <a:r>
              <a:rPr lang="en-US" dirty="0" err="1"/>
              <a:t>IaC</a:t>
            </a:r>
            <a:r>
              <a:rPr lang="en-US" dirty="0"/>
              <a:t>, more tooling</a:t>
            </a:r>
            <a:endParaRPr lang="en-US" dirty="0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</a:t>
            </a:r>
            <a:r>
              <a:rPr lang="en-US" dirty="0" err="1"/>
              <a:t>IaC</a:t>
            </a:r>
            <a:r>
              <a:rPr lang="en-US" dirty="0"/>
              <a:t>, more tooling and process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3B283C-217C-46F3-B757-D32049D7DA24}"/>
              </a:ext>
            </a:extLst>
          </p:cNvPr>
          <p:cNvSpPr/>
          <p:nvPr/>
        </p:nvSpPr>
        <p:spPr>
          <a:xfrm>
            <a:off x="1685468" y="3673575"/>
            <a:ext cx="66798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cs typeface="Calibri"/>
              </a:rPr>
              <a:t>https</a:t>
            </a:r>
            <a:r>
              <a:rPr lang="en-US" sz="1100" dirty="0"/>
              <a:t>://www.terraform.io/docs/enterprise/guides/recommended-practices/part2.html</a:t>
            </a:r>
          </a:p>
        </p:txBody>
      </p:sp>
    </p:spTree>
    <p:extLst>
      <p:ext uri="{BB962C8B-B14F-4D97-AF65-F5344CB8AC3E}">
        <p14:creationId xmlns:p14="http://schemas.microsoft.com/office/powerpoint/2010/main" val="398720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EEAC-CD97-4519-8395-E597497F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5037"/>
            <a:ext cx="8229600" cy="914400"/>
          </a:xfrm>
        </p:spPr>
        <p:txBody>
          <a:bodyPr>
            <a:noAutofit/>
          </a:bodyPr>
          <a:lstStyle/>
          <a:p>
            <a:r>
              <a:rPr lang="en-US" sz="80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38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440D-E261-4F1C-AC18-45AD925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b-NO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51EC6A-7FA7-4B14-839E-DAA70407C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326053"/>
              </p:ext>
            </p:extLst>
          </p:nvPr>
        </p:nvGraphicFramePr>
        <p:xfrm>
          <a:off x="2731605" y="5239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D17E2EC-6441-4D94-8ABF-5F24899DFB10}"/>
              </a:ext>
            </a:extLst>
          </p:cNvPr>
          <p:cNvSpPr/>
          <p:nvPr/>
        </p:nvSpPr>
        <p:spPr>
          <a:xfrm>
            <a:off x="183871" y="760343"/>
            <a:ext cx="2430117" cy="36029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Museo Sans 100"/>
              </a:rPr>
              <a:t>SUMMARY</a:t>
            </a:r>
          </a:p>
          <a:p>
            <a:pPr algn="ctr"/>
            <a:endParaRPr lang="en-US" sz="2000">
              <a:latin typeface="Museo Sans 100"/>
            </a:endParaRPr>
          </a:p>
          <a:p>
            <a:pPr algn="ctr"/>
            <a:r>
              <a:rPr lang="en-US" sz="2000">
                <a:latin typeface="Museo Sans 100"/>
              </a:rPr>
              <a:t>“Learning takes time - start your journey now” </a:t>
            </a:r>
          </a:p>
          <a:p>
            <a:pPr algn="ctr"/>
            <a:endParaRPr lang="nb-NO" sz="2000">
              <a:latin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414171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1134534" y="36643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latin typeface="Museo Sans 100"/>
                <a:hlinkClick r:id="rId3"/>
              </a:rPr>
              <a:t>https://github.com/nordicinfrastructureconference/2019</a:t>
            </a:r>
            <a:r>
              <a:rPr lang="nb-NO">
                <a:latin typeface="Museo Sans 10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1134534" y="3295032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latin typeface="Museo Sans 100"/>
              </a:rPr>
              <a:t>Slides and demos from </a:t>
            </a:r>
            <a:r>
              <a:rPr lang="nb-NO" err="1">
                <a:latin typeface="Museo Sans 100"/>
              </a:rPr>
              <a:t>the</a:t>
            </a:r>
            <a:r>
              <a:rPr lang="nb-NO">
                <a:latin typeface="Museo Sans 100"/>
              </a:rPr>
              <a:t> </a:t>
            </a:r>
            <a:r>
              <a:rPr lang="nb-NO" err="1">
                <a:latin typeface="Museo Sans 100"/>
              </a:rPr>
              <a:t>conference</a:t>
            </a:r>
            <a:r>
              <a:rPr lang="nb-NO">
                <a:latin typeface="Museo Sans 100"/>
              </a:rPr>
              <a:t> </a:t>
            </a:r>
            <a:r>
              <a:rPr lang="nb-NO" err="1">
                <a:latin typeface="Museo Sans 100"/>
              </a:rPr>
              <a:t>will</a:t>
            </a:r>
            <a:r>
              <a:rPr lang="nb-NO">
                <a:latin typeface="Museo Sans 100"/>
              </a:rPr>
              <a:t> be </a:t>
            </a:r>
            <a:r>
              <a:rPr lang="nb-NO" err="1">
                <a:latin typeface="Museo Sans 100"/>
              </a:rPr>
              <a:t>available</a:t>
            </a:r>
            <a:r>
              <a:rPr lang="nb-NO">
                <a:latin typeface="Museo Sans 100"/>
              </a:rPr>
              <a:t> at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22F7-F112-41D0-9CF9-021175A633E8}"/>
              </a:ext>
            </a:extLst>
          </p:cNvPr>
          <p:cNvSpPr txBox="1"/>
          <p:nvPr/>
        </p:nvSpPr>
        <p:spPr>
          <a:xfrm>
            <a:off x="1134534" y="198968"/>
            <a:ext cx="7046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Museo Sans 100"/>
              </a:rPr>
              <a:t>Thank you !</a:t>
            </a:r>
          </a:p>
          <a:p>
            <a:endParaRPr lang="en-US">
              <a:latin typeface="Museo Sans 100"/>
            </a:endParaRPr>
          </a:p>
          <a:p>
            <a:r>
              <a:rPr lang="en-US">
                <a:latin typeface="Museo Sans 100"/>
              </a:rPr>
              <a:t>Feel free to contact us</a:t>
            </a:r>
          </a:p>
          <a:p>
            <a:r>
              <a:rPr lang="en-US">
                <a:latin typeface="Museo Sans 100"/>
                <a:hlinkClick r:id="rId4"/>
              </a:rPr>
              <a:t>Maria.Hermansen@innovasjonnorge.no</a:t>
            </a:r>
            <a:r>
              <a:rPr lang="en-US">
                <a:latin typeface="Museo Sans 100"/>
              </a:rPr>
              <a:t> </a:t>
            </a:r>
          </a:p>
          <a:p>
            <a:r>
              <a:rPr lang="nb-NO">
                <a:latin typeface="Museo Sans 100"/>
                <a:hlinkClick r:id="rId5"/>
              </a:rPr>
              <a:t>Jon.Loken@innovasjonnorge.no</a:t>
            </a:r>
            <a:r>
              <a:rPr lang="nb-NO">
                <a:latin typeface="Museo Sans 100"/>
              </a:rPr>
              <a:t> </a:t>
            </a:r>
          </a:p>
          <a:p>
            <a:r>
              <a:rPr lang="nb-NO">
                <a:latin typeface="Museo Sans 100"/>
                <a:hlinkClick r:id="rId6"/>
              </a:rPr>
              <a:t>Stein.Morten.Petersen@innovasjonnorge.no</a:t>
            </a:r>
            <a:r>
              <a:rPr lang="nb-NO">
                <a:latin typeface="Museo Sans 100"/>
              </a:rPr>
              <a:t> </a:t>
            </a:r>
          </a:p>
          <a:p>
            <a:endParaRPr lang="nb-NO">
              <a:latin typeface="Museo Sans 100"/>
            </a:endParaRPr>
          </a:p>
          <a:p>
            <a:r>
              <a:rPr lang="nb-NO" i="1" err="1">
                <a:latin typeface="Museo Sans 100"/>
              </a:rPr>
              <a:t>We</a:t>
            </a:r>
            <a:r>
              <a:rPr lang="nb-NO" i="1">
                <a:latin typeface="Museo Sans 100"/>
              </a:rPr>
              <a:t> </a:t>
            </a:r>
            <a:r>
              <a:rPr lang="nb-NO" i="1" err="1">
                <a:latin typeface="Museo Sans 100"/>
              </a:rPr>
              <a:t>are</a:t>
            </a:r>
            <a:r>
              <a:rPr lang="nb-NO" i="1">
                <a:latin typeface="Museo Sans 100"/>
              </a:rPr>
              <a:t> </a:t>
            </a:r>
            <a:r>
              <a:rPr lang="nb-NO" i="1" err="1">
                <a:latin typeface="Museo Sans 100"/>
              </a:rPr>
              <a:t>hiring</a:t>
            </a:r>
            <a:endParaRPr lang="nb-NO" i="1">
              <a:latin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333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621371"/>
            <a:ext cx="7772400" cy="1600001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Automated in the public cloud - lessons learned in public sector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Maria Hermansen, Jon Løken, Stein Morten Petersen</a:t>
            </a:r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B1984-0944-4CAD-A955-4C3A71F7D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465" y="3875823"/>
            <a:ext cx="3600000" cy="12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8" descr="Et bilde som inneholder tekst, kart&#10;&#10;Beskrivelse som er generert med svært høy visshet">
            <a:extLst>
              <a:ext uri="{FF2B5EF4-FFF2-40B4-BE49-F238E27FC236}">
                <a16:creationId xmlns:a16="http://schemas.microsoft.com/office/drawing/2014/main" id="{94C6C960-2214-4C27-AC92-86F2C5EA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1" y="1457137"/>
            <a:ext cx="5807947" cy="3472710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BBA3F6AD-D9F0-40FB-BE76-CE911CE1CBA4}"/>
              </a:ext>
            </a:extLst>
          </p:cNvPr>
          <p:cNvSpPr txBox="1"/>
          <p:nvPr/>
        </p:nvSpPr>
        <p:spPr>
          <a:xfrm>
            <a:off x="820197" y="232996"/>
            <a:ext cx="3873641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3200" err="1">
                <a:latin typeface="Museo Sans 100"/>
              </a:rPr>
              <a:t>About</a:t>
            </a:r>
            <a:r>
              <a:rPr lang="nb-NO" sz="3200">
                <a:latin typeface="Museo Sans 100"/>
              </a:rPr>
              <a:t> </a:t>
            </a:r>
            <a:r>
              <a:rPr lang="nb-NO" sz="3200" err="1">
                <a:latin typeface="Museo Sans 100"/>
              </a:rPr>
              <a:t>us</a:t>
            </a:r>
            <a:endParaRPr lang="nb-NO" sz="3200">
              <a:latin typeface="Museo Sans 100"/>
              <a:ea typeface="Verdana"/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2B333E37-F686-45E0-84F5-894F182BA60A}"/>
              </a:ext>
            </a:extLst>
          </p:cNvPr>
          <p:cNvSpPr txBox="1"/>
          <p:nvPr/>
        </p:nvSpPr>
        <p:spPr>
          <a:xfrm>
            <a:off x="4988693" y="526596"/>
            <a:ext cx="3817117" cy="37856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b-NO" sz="1600">
                <a:latin typeface="Museo Sans 100"/>
                <a:ea typeface="Verdana"/>
              </a:rPr>
              <a:t>The Norwegian </a:t>
            </a:r>
            <a:r>
              <a:rPr lang="nb-NO" sz="1600" err="1">
                <a:latin typeface="Museo Sans 100"/>
                <a:ea typeface="Verdana"/>
              </a:rPr>
              <a:t>Government´s</a:t>
            </a:r>
            <a:r>
              <a:rPr lang="nb-NO" sz="1600">
                <a:latin typeface="Museo Sans 100"/>
                <a:ea typeface="Verdana"/>
              </a:rPr>
              <a:t> most </a:t>
            </a:r>
            <a:r>
              <a:rPr lang="nb-NO" sz="1600" err="1">
                <a:latin typeface="Museo Sans 100"/>
                <a:ea typeface="Verdana"/>
              </a:rPr>
              <a:t>important</a:t>
            </a:r>
            <a:r>
              <a:rPr lang="nb-NO" sz="1600">
                <a:latin typeface="Museo Sans 100"/>
                <a:ea typeface="Verdana"/>
              </a:rPr>
              <a:t>  instrument for </a:t>
            </a:r>
            <a:r>
              <a:rPr lang="nb-NO" sz="1600" err="1">
                <a:latin typeface="Museo Sans 100"/>
                <a:ea typeface="Verdana"/>
              </a:rPr>
              <a:t>innvation</a:t>
            </a:r>
            <a:r>
              <a:rPr lang="nb-NO" sz="1600">
                <a:latin typeface="Museo Sans 100"/>
                <a:ea typeface="Verdana"/>
              </a:rPr>
              <a:t> and </a:t>
            </a:r>
            <a:r>
              <a:rPr lang="nb-NO" sz="1600" err="1">
                <a:latin typeface="Museo Sans 100"/>
                <a:ea typeface="Verdana"/>
              </a:rPr>
              <a:t>development</a:t>
            </a:r>
            <a:r>
              <a:rPr lang="nb-NO" sz="1600">
                <a:latin typeface="Museo Sans 100"/>
                <a:ea typeface="Verdana"/>
              </a:rPr>
              <a:t> </a:t>
            </a:r>
            <a:r>
              <a:rPr lang="nb-NO" sz="1600" err="1">
                <a:latin typeface="Museo Sans 100"/>
                <a:ea typeface="Verdana"/>
              </a:rPr>
              <a:t>of</a:t>
            </a:r>
            <a:r>
              <a:rPr lang="nb-NO" sz="1600">
                <a:latin typeface="Museo Sans 100"/>
                <a:ea typeface="Verdana"/>
              </a:rPr>
              <a:t> Norwegian business and </a:t>
            </a:r>
            <a:r>
              <a:rPr lang="nb-NO" sz="1600" err="1">
                <a:latin typeface="Museo Sans 100"/>
                <a:ea typeface="Verdana"/>
              </a:rPr>
              <a:t>industry</a:t>
            </a:r>
            <a:r>
              <a:rPr lang="nb-NO" sz="1600">
                <a:latin typeface="Museo Sans 100"/>
                <a:ea typeface="Verdana"/>
              </a:rPr>
              <a:t>.</a:t>
            </a:r>
            <a:endParaRPr lang="nb-NO"/>
          </a:p>
          <a:p>
            <a:endParaRPr lang="nb-NO" sz="1600">
              <a:latin typeface="Museo Sans 100"/>
              <a:ea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nb-NO" sz="1600">
                <a:latin typeface="Museo Sans 100"/>
                <a:ea typeface="Verdana"/>
              </a:rPr>
              <a:t>750 </a:t>
            </a:r>
            <a:r>
              <a:rPr lang="nb-NO" sz="1600" err="1">
                <a:latin typeface="Museo Sans 100"/>
                <a:ea typeface="Verdana"/>
              </a:rPr>
              <a:t>employees</a:t>
            </a:r>
            <a:endParaRPr lang="nb-NO" sz="1600" err="1">
              <a:latin typeface="Museo Sans 100"/>
              <a:ea typeface="Verdana"/>
              <a:cs typeface="Verdana"/>
            </a:endParaRPr>
          </a:p>
          <a:p>
            <a:endParaRPr lang="nb-NO" sz="1600">
              <a:latin typeface="Museo Sans 100"/>
              <a:ea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nb-NO" sz="1600" err="1">
                <a:latin typeface="Museo Sans 100"/>
                <a:ea typeface="Verdana"/>
              </a:rPr>
              <a:t>Located</a:t>
            </a:r>
            <a:r>
              <a:rPr lang="nb-NO" sz="1600">
                <a:latin typeface="Museo Sans 100"/>
                <a:ea typeface="Verdana"/>
              </a:rPr>
              <a:t> in Oslo, all </a:t>
            </a:r>
            <a:r>
              <a:rPr lang="nb-NO" sz="1600" err="1">
                <a:latin typeface="Museo Sans 100"/>
                <a:ea typeface="Verdana"/>
              </a:rPr>
              <a:t>norwegian</a:t>
            </a:r>
            <a:r>
              <a:rPr lang="nb-NO" sz="1600">
                <a:latin typeface="Museo Sans 100"/>
                <a:ea typeface="Verdana"/>
              </a:rPr>
              <a:t> </a:t>
            </a:r>
            <a:r>
              <a:rPr lang="nb-NO" sz="1600" err="1">
                <a:latin typeface="Museo Sans 100"/>
                <a:ea typeface="Verdana"/>
              </a:rPr>
              <a:t>counties</a:t>
            </a:r>
            <a:r>
              <a:rPr lang="nb-NO" sz="1600">
                <a:latin typeface="Museo Sans 100"/>
                <a:ea typeface="Verdana"/>
              </a:rPr>
              <a:t>, and in 30 </a:t>
            </a:r>
            <a:r>
              <a:rPr lang="nb-NO" sz="1600" err="1">
                <a:latin typeface="Museo Sans 100"/>
                <a:ea typeface="Verdana"/>
              </a:rPr>
              <a:t>countries</a:t>
            </a:r>
            <a:r>
              <a:rPr lang="nb-NO" sz="1600">
                <a:latin typeface="Museo Sans 100"/>
                <a:ea typeface="Verdana"/>
              </a:rPr>
              <a:t> </a:t>
            </a:r>
            <a:r>
              <a:rPr lang="nb-NO" sz="1600" err="1">
                <a:latin typeface="Museo Sans 100"/>
                <a:ea typeface="Verdana"/>
              </a:rPr>
              <a:t>around</a:t>
            </a:r>
            <a:r>
              <a:rPr lang="nb-NO" sz="1600">
                <a:latin typeface="Museo Sans 100"/>
                <a:ea typeface="Verdana"/>
              </a:rPr>
              <a:t> </a:t>
            </a:r>
            <a:r>
              <a:rPr lang="nb-NO" sz="1600" err="1">
                <a:latin typeface="Museo Sans 100"/>
                <a:ea typeface="Verdana"/>
              </a:rPr>
              <a:t>the</a:t>
            </a:r>
            <a:r>
              <a:rPr lang="nb-NO" sz="1600">
                <a:latin typeface="Museo Sans 100"/>
                <a:ea typeface="Verdana"/>
              </a:rPr>
              <a:t> </a:t>
            </a:r>
            <a:r>
              <a:rPr lang="nb-NO" sz="1600" err="1">
                <a:latin typeface="Museo Sans 100"/>
                <a:ea typeface="Verdana"/>
              </a:rPr>
              <a:t>world</a:t>
            </a:r>
          </a:p>
          <a:p>
            <a:endParaRPr lang="nb-NO" sz="1600">
              <a:latin typeface="Museo Sans 100"/>
              <a:ea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nb-NO" sz="1600" err="1">
                <a:latin typeface="Museo Sans 100"/>
                <a:ea typeface="Verdana"/>
              </a:rPr>
              <a:t>Organizational</a:t>
            </a:r>
            <a:r>
              <a:rPr lang="nb-NO" sz="1600">
                <a:latin typeface="Museo Sans 100"/>
                <a:ea typeface="Verdana"/>
              </a:rPr>
              <a:t> and </a:t>
            </a:r>
            <a:r>
              <a:rPr lang="nb-NO" sz="1600" err="1">
                <a:latin typeface="Museo Sans 100"/>
                <a:ea typeface="Verdana"/>
              </a:rPr>
              <a:t>technical</a:t>
            </a:r>
            <a:r>
              <a:rPr lang="nb-NO" sz="1600">
                <a:latin typeface="Museo Sans 100"/>
                <a:ea typeface="Verdana"/>
              </a:rPr>
              <a:t> </a:t>
            </a:r>
            <a:r>
              <a:rPr lang="nb-NO" sz="1600" err="1">
                <a:latin typeface="Museo Sans 100"/>
                <a:ea typeface="Verdana"/>
              </a:rPr>
              <a:t>distributed</a:t>
            </a:r>
            <a:endParaRPr lang="nb-NO" sz="1600">
              <a:latin typeface="Museo Sans 100"/>
              <a:ea typeface="Verdana"/>
            </a:endParaRPr>
          </a:p>
          <a:p>
            <a:endParaRPr lang="nb-NO" sz="1600">
              <a:latin typeface="Museo Sans 100"/>
              <a:ea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nb-NO" sz="1600">
                <a:latin typeface="Museo Sans 100"/>
                <a:ea typeface="Verdana"/>
              </a:rPr>
              <a:t>IT </a:t>
            </a:r>
            <a:r>
              <a:rPr lang="nb-NO" sz="1600" err="1">
                <a:latin typeface="Museo Sans 100"/>
                <a:ea typeface="Verdana"/>
              </a:rPr>
              <a:t>department</a:t>
            </a:r>
            <a:r>
              <a:rPr lang="nb-NO" sz="1600">
                <a:latin typeface="Museo Sans 100"/>
                <a:ea typeface="Verdana"/>
              </a:rPr>
              <a:t>: </a:t>
            </a:r>
            <a:r>
              <a:rPr lang="nb-NO" sz="1600" err="1">
                <a:latin typeface="Museo Sans 100"/>
                <a:ea typeface="Verdana"/>
              </a:rPr>
              <a:t>around</a:t>
            </a:r>
            <a:r>
              <a:rPr lang="nb-NO" sz="1600">
                <a:latin typeface="Museo Sans 100"/>
                <a:ea typeface="Verdana"/>
              </a:rPr>
              <a:t> 25 full time </a:t>
            </a:r>
            <a:r>
              <a:rPr lang="nb-NO" sz="1600" err="1">
                <a:latin typeface="Museo Sans 100"/>
                <a:ea typeface="Verdana"/>
              </a:rPr>
              <a:t>employees</a:t>
            </a:r>
          </a:p>
          <a:p>
            <a:endParaRPr lang="nb-NO" sz="1600">
              <a:latin typeface="Museo Sans 10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2205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878C9782-04B6-4CB4-952E-4F45590E93CC}"/>
              </a:ext>
            </a:extLst>
          </p:cNvPr>
          <p:cNvSpPr txBox="1"/>
          <p:nvPr/>
        </p:nvSpPr>
        <p:spPr>
          <a:xfrm>
            <a:off x="426205" y="388153"/>
            <a:ext cx="5955273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3200">
                <a:latin typeface="Museo Sans 100"/>
                <a:ea typeface="Verdana"/>
              </a:rPr>
              <a:t>Key drivers for </a:t>
            </a:r>
            <a:r>
              <a:rPr lang="nb-NO" sz="3200" err="1">
                <a:latin typeface="Museo Sans 100"/>
                <a:ea typeface="Verdana"/>
              </a:rPr>
              <a:t>cloud</a:t>
            </a:r>
            <a:r>
              <a:rPr lang="nb-NO" sz="3200">
                <a:latin typeface="Museo Sans 100"/>
                <a:ea typeface="Verdana"/>
              </a:rPr>
              <a:t> </a:t>
            </a:r>
            <a:r>
              <a:rPr lang="nb-NO" sz="3200" err="1">
                <a:latin typeface="Museo Sans 100"/>
                <a:ea typeface="Verdana"/>
              </a:rPr>
              <a:t>only</a:t>
            </a:r>
          </a:p>
        </p:txBody>
      </p:sp>
      <p:pic>
        <p:nvPicPr>
          <p:cNvPr id="4" name="Bilde 4" descr="Et bilde som inneholder himmel, utendørs, skyet, skyer&#10;&#10;Beskrivelse som er generert med svært høy visshet">
            <a:extLst>
              <a:ext uri="{FF2B5EF4-FFF2-40B4-BE49-F238E27FC236}">
                <a16:creationId xmlns:a16="http://schemas.microsoft.com/office/drawing/2014/main" id="{63A10D8F-FBF4-4C3E-B9CD-21C0E5CE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2" y="1205174"/>
            <a:ext cx="5914710" cy="3938953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5ABDE27-0591-41CC-9650-4FEB8CD6FCB8}"/>
              </a:ext>
            </a:extLst>
          </p:cNvPr>
          <p:cNvSpPr txBox="1"/>
          <p:nvPr/>
        </p:nvSpPr>
        <p:spPr>
          <a:xfrm>
            <a:off x="-2512" y="4874079"/>
            <a:ext cx="2316146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900">
                <a:ea typeface="Verdana"/>
              </a:rPr>
              <a:t>Photo by Samuel </a:t>
            </a:r>
            <a:r>
              <a:rPr lang="nb-NO" sz="900" err="1">
                <a:ea typeface="Verdana"/>
              </a:rPr>
              <a:t>Zeller</a:t>
            </a:r>
            <a:r>
              <a:rPr lang="nb-NO" sz="900">
                <a:ea typeface="Verdana"/>
              </a:rPr>
              <a:t> </a:t>
            </a:r>
            <a:r>
              <a:rPr lang="nb-NO" sz="900" err="1">
                <a:ea typeface="Verdana"/>
              </a:rPr>
              <a:t>on</a:t>
            </a:r>
            <a:r>
              <a:rPr lang="nb-NO" sz="900">
                <a:ea typeface="Verdana"/>
              </a:rPr>
              <a:t> </a:t>
            </a:r>
            <a:r>
              <a:rPr lang="nb-NO" sz="900" err="1">
                <a:ea typeface="Verdana"/>
              </a:rPr>
              <a:t>Unsplash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C1AC002D-3C63-4059-A50F-5F803165FD7B}"/>
              </a:ext>
            </a:extLst>
          </p:cNvPr>
          <p:cNvSpPr txBox="1"/>
          <p:nvPr/>
        </p:nvSpPr>
        <p:spPr>
          <a:xfrm>
            <a:off x="3078602" y="-98193"/>
            <a:ext cx="661713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Verdana"/>
            </a:endParaRP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374EA0B4-C2F5-4F16-AB8E-CFA879DA3803}"/>
              </a:ext>
            </a:extLst>
          </p:cNvPr>
          <p:cNvSpPr txBox="1"/>
          <p:nvPr/>
        </p:nvSpPr>
        <p:spPr>
          <a:xfrm>
            <a:off x="2999433" y="1539282"/>
            <a:ext cx="5726304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FF0000"/>
                </a:solidFill>
                <a:ea typeface="Verdana"/>
              </a:rPr>
              <a:t>Deliver new services</a:t>
            </a:r>
            <a:r>
              <a:rPr lang="en-US" sz="1400">
                <a:ea typeface="Verdana"/>
              </a:rPr>
              <a:t> we could not deliver on the old platform, be more flexible and </a:t>
            </a:r>
            <a:r>
              <a:rPr lang="en-US" sz="1400">
                <a:solidFill>
                  <a:srgbClr val="FF0000"/>
                </a:solidFill>
                <a:ea typeface="Verdana"/>
              </a:rPr>
              <a:t>customer</a:t>
            </a:r>
            <a:r>
              <a:rPr lang="en-US" sz="1400">
                <a:ea typeface="Verdana"/>
              </a:rPr>
              <a:t> relevant</a:t>
            </a:r>
            <a:endParaRPr lang="en-US" sz="1400">
              <a:ea typeface="Verdana"/>
              <a:cs typeface="Verdana"/>
            </a:endParaRPr>
          </a:p>
          <a:p>
            <a:endParaRPr lang="en-US" sz="1400">
              <a:ea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FF0000"/>
                </a:solidFill>
                <a:ea typeface="Verdana"/>
              </a:rPr>
              <a:t>Standardize</a:t>
            </a:r>
            <a:r>
              <a:rPr lang="en-US" sz="1400">
                <a:ea typeface="Verdana"/>
              </a:rPr>
              <a:t> and </a:t>
            </a:r>
            <a:r>
              <a:rPr lang="en-US" sz="1400">
                <a:solidFill>
                  <a:srgbClr val="FF0000"/>
                </a:solidFill>
                <a:ea typeface="Verdana"/>
              </a:rPr>
              <a:t>modernize</a:t>
            </a:r>
            <a:r>
              <a:rPr lang="en-US" sz="1400">
                <a:ea typeface="Verdana"/>
              </a:rPr>
              <a:t>, </a:t>
            </a:r>
            <a:r>
              <a:rPr lang="en-US" sz="1400">
                <a:solidFill>
                  <a:srgbClr val="FF0000"/>
                </a:solidFill>
                <a:ea typeface="Verdana"/>
              </a:rPr>
              <a:t>automate</a:t>
            </a:r>
            <a:r>
              <a:rPr lang="en-US" sz="1400">
                <a:ea typeface="Verdana"/>
              </a:rPr>
              <a:t> where it gives us useful effect. Spend less time on commodities, and more time on differentiating solutions and services.</a:t>
            </a:r>
            <a:endParaRPr lang="en-US" sz="1400">
              <a:ea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ea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Verdana"/>
              </a:rPr>
              <a:t>We want </a:t>
            </a:r>
            <a:r>
              <a:rPr lang="en-US" sz="1400">
                <a:solidFill>
                  <a:srgbClr val="FF0000"/>
                </a:solidFill>
                <a:ea typeface="Verdana"/>
              </a:rPr>
              <a:t>full control </a:t>
            </a:r>
            <a:r>
              <a:rPr lang="en-US" sz="1400">
                <a:ea typeface="Verdana"/>
              </a:rPr>
              <a:t>of architecture, data, processes, documentation and security. We recruit and insource key competence and the role as system integrator.</a:t>
            </a:r>
            <a:endParaRPr lang="en-US" sz="1400">
              <a:ea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ea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FF0000"/>
                </a:solidFill>
                <a:ea typeface="Verdana"/>
              </a:rPr>
              <a:t>Cost effective</a:t>
            </a:r>
            <a:r>
              <a:rPr lang="en-US" sz="1400">
                <a:ea typeface="Verdana"/>
              </a:rPr>
              <a:t> in time... Transition costs!</a:t>
            </a:r>
            <a:endParaRPr lang="en-US" sz="1400">
              <a:ea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1663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2326060" y="1744965"/>
            <a:ext cx="165431" cy="378126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2281969" y="1742524"/>
            <a:ext cx="108593" cy="255605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2525943" y="1746039"/>
            <a:ext cx="68042" cy="157933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/>
          <p:cNvGrpSpPr/>
          <p:nvPr/>
        </p:nvGrpSpPr>
        <p:grpSpPr>
          <a:xfrm>
            <a:off x="2646837" y="2356792"/>
            <a:ext cx="1687561" cy="1618412"/>
            <a:chOff x="7424737" y="3000374"/>
            <a:chExt cx="3060700" cy="2935288"/>
          </a:xfrm>
        </p:grpSpPr>
        <p:sp>
          <p:nvSpPr>
            <p:cNvPr id="238" name="Freeform 35"/>
            <p:cNvSpPr>
              <a:spLocks/>
            </p:cNvSpPr>
            <p:nvPr/>
          </p:nvSpPr>
          <p:spPr bwMode="auto">
            <a:xfrm>
              <a:off x="7424737" y="3000374"/>
              <a:ext cx="2765425" cy="2935288"/>
            </a:xfrm>
            <a:custGeom>
              <a:avLst/>
              <a:gdLst>
                <a:gd name="T0" fmla="*/ 1624 w 1742"/>
                <a:gd name="T1" fmla="*/ 48 h 1849"/>
                <a:gd name="T2" fmla="*/ 1624 w 1742"/>
                <a:gd name="T3" fmla="*/ 48 h 1849"/>
                <a:gd name="T4" fmla="*/ 1624 w 1742"/>
                <a:gd name="T5" fmla="*/ 48 h 1849"/>
                <a:gd name="T6" fmla="*/ 1325 w 1742"/>
                <a:gd name="T7" fmla="*/ 64 h 1849"/>
                <a:gd name="T8" fmla="*/ 1201 w 1742"/>
                <a:gd name="T9" fmla="*/ 30 h 1849"/>
                <a:gd name="T10" fmla="*/ 1097 w 1742"/>
                <a:gd name="T11" fmla="*/ 0 h 1849"/>
                <a:gd name="T12" fmla="*/ 679 w 1742"/>
                <a:gd name="T13" fmla="*/ 102 h 1849"/>
                <a:gd name="T14" fmla="*/ 404 w 1742"/>
                <a:gd name="T15" fmla="*/ 102 h 1849"/>
                <a:gd name="T16" fmla="*/ 262 w 1742"/>
                <a:gd name="T17" fmla="*/ 324 h 1849"/>
                <a:gd name="T18" fmla="*/ 340 w 1742"/>
                <a:gd name="T19" fmla="*/ 592 h 1849"/>
                <a:gd name="T20" fmla="*/ 190 w 1742"/>
                <a:gd name="T21" fmla="*/ 806 h 1849"/>
                <a:gd name="T22" fmla="*/ 136 w 1742"/>
                <a:gd name="T23" fmla="*/ 1041 h 1849"/>
                <a:gd name="T24" fmla="*/ 136 w 1742"/>
                <a:gd name="T25" fmla="*/ 1241 h 1849"/>
                <a:gd name="T26" fmla="*/ 114 w 1742"/>
                <a:gd name="T27" fmla="*/ 1305 h 1849"/>
                <a:gd name="T28" fmla="*/ 56 w 1742"/>
                <a:gd name="T29" fmla="*/ 1477 h 1849"/>
                <a:gd name="T30" fmla="*/ 88 w 1742"/>
                <a:gd name="T31" fmla="*/ 1665 h 1849"/>
                <a:gd name="T32" fmla="*/ 0 w 1742"/>
                <a:gd name="T33" fmla="*/ 1823 h 1849"/>
                <a:gd name="T34" fmla="*/ 0 w 1742"/>
                <a:gd name="T35" fmla="*/ 1823 h 1849"/>
                <a:gd name="T36" fmla="*/ 190 w 1742"/>
                <a:gd name="T37" fmla="*/ 1753 h 1849"/>
                <a:gd name="T38" fmla="*/ 470 w 1742"/>
                <a:gd name="T39" fmla="*/ 1753 h 1849"/>
                <a:gd name="T40" fmla="*/ 689 w 1742"/>
                <a:gd name="T41" fmla="*/ 1787 h 1849"/>
                <a:gd name="T42" fmla="*/ 793 w 1742"/>
                <a:gd name="T43" fmla="*/ 1849 h 1849"/>
                <a:gd name="T44" fmla="*/ 1115 w 1742"/>
                <a:gd name="T45" fmla="*/ 1765 h 1849"/>
                <a:gd name="T46" fmla="*/ 1448 w 1742"/>
                <a:gd name="T47" fmla="*/ 1683 h 1849"/>
                <a:gd name="T48" fmla="*/ 1496 w 1742"/>
                <a:gd name="T49" fmla="*/ 1479 h 1849"/>
                <a:gd name="T50" fmla="*/ 1592 w 1742"/>
                <a:gd name="T51" fmla="*/ 1195 h 1849"/>
                <a:gd name="T52" fmla="*/ 1592 w 1742"/>
                <a:gd name="T53" fmla="*/ 937 h 1849"/>
                <a:gd name="T54" fmla="*/ 1624 w 1742"/>
                <a:gd name="T55" fmla="*/ 756 h 1849"/>
                <a:gd name="T56" fmla="*/ 1742 w 1742"/>
                <a:gd name="T57" fmla="*/ 532 h 1849"/>
                <a:gd name="T58" fmla="*/ 1742 w 1742"/>
                <a:gd name="T59" fmla="*/ 278 h 1849"/>
                <a:gd name="T60" fmla="*/ 1624 w 1742"/>
                <a:gd name="T61" fmla="*/ 48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2" h="1849">
                  <a:moveTo>
                    <a:pt x="1624" y="48"/>
                  </a:moveTo>
                  <a:lnTo>
                    <a:pt x="1624" y="48"/>
                  </a:lnTo>
                  <a:lnTo>
                    <a:pt x="1624" y="48"/>
                  </a:lnTo>
                  <a:lnTo>
                    <a:pt x="1325" y="64"/>
                  </a:lnTo>
                  <a:lnTo>
                    <a:pt x="1201" y="30"/>
                  </a:lnTo>
                  <a:lnTo>
                    <a:pt x="1097" y="0"/>
                  </a:lnTo>
                  <a:lnTo>
                    <a:pt x="679" y="102"/>
                  </a:lnTo>
                  <a:lnTo>
                    <a:pt x="404" y="102"/>
                  </a:lnTo>
                  <a:lnTo>
                    <a:pt x="262" y="324"/>
                  </a:lnTo>
                  <a:lnTo>
                    <a:pt x="340" y="592"/>
                  </a:lnTo>
                  <a:lnTo>
                    <a:pt x="190" y="806"/>
                  </a:lnTo>
                  <a:lnTo>
                    <a:pt x="136" y="1041"/>
                  </a:lnTo>
                  <a:lnTo>
                    <a:pt x="136" y="1241"/>
                  </a:lnTo>
                  <a:lnTo>
                    <a:pt x="114" y="1305"/>
                  </a:lnTo>
                  <a:lnTo>
                    <a:pt x="56" y="1477"/>
                  </a:lnTo>
                  <a:lnTo>
                    <a:pt x="88" y="1665"/>
                  </a:lnTo>
                  <a:lnTo>
                    <a:pt x="0" y="1823"/>
                  </a:lnTo>
                  <a:lnTo>
                    <a:pt x="0" y="1823"/>
                  </a:lnTo>
                  <a:lnTo>
                    <a:pt x="190" y="1753"/>
                  </a:lnTo>
                  <a:lnTo>
                    <a:pt x="470" y="1753"/>
                  </a:lnTo>
                  <a:lnTo>
                    <a:pt x="689" y="1787"/>
                  </a:lnTo>
                  <a:lnTo>
                    <a:pt x="793" y="1849"/>
                  </a:lnTo>
                  <a:lnTo>
                    <a:pt x="1115" y="1765"/>
                  </a:lnTo>
                  <a:lnTo>
                    <a:pt x="1448" y="1683"/>
                  </a:lnTo>
                  <a:lnTo>
                    <a:pt x="1496" y="1479"/>
                  </a:lnTo>
                  <a:lnTo>
                    <a:pt x="1592" y="1195"/>
                  </a:lnTo>
                  <a:lnTo>
                    <a:pt x="1592" y="937"/>
                  </a:lnTo>
                  <a:lnTo>
                    <a:pt x="1624" y="756"/>
                  </a:lnTo>
                  <a:lnTo>
                    <a:pt x="1742" y="532"/>
                  </a:lnTo>
                  <a:lnTo>
                    <a:pt x="1742" y="278"/>
                  </a:lnTo>
                  <a:lnTo>
                    <a:pt x="1624" y="48"/>
                  </a:lnTo>
                  <a:close/>
                </a:path>
              </a:pathLst>
            </a:custGeom>
            <a:solidFill>
              <a:srgbClr val="92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9" name="Freeform 36"/>
            <p:cNvSpPr>
              <a:spLocks/>
            </p:cNvSpPr>
            <p:nvPr/>
          </p:nvSpPr>
          <p:spPr bwMode="auto">
            <a:xfrm>
              <a:off x="7513637" y="4967287"/>
              <a:ext cx="2374900" cy="758825"/>
            </a:xfrm>
            <a:custGeom>
              <a:avLst/>
              <a:gdLst>
                <a:gd name="T0" fmla="*/ 80 w 1496"/>
                <a:gd name="T1" fmla="*/ 0 h 478"/>
                <a:gd name="T2" fmla="*/ 80 w 1496"/>
                <a:gd name="T3" fmla="*/ 0 h 478"/>
                <a:gd name="T4" fmla="*/ 0 w 1496"/>
                <a:gd name="T5" fmla="*/ 236 h 478"/>
                <a:gd name="T6" fmla="*/ 1496 w 1496"/>
                <a:gd name="T7" fmla="*/ 478 h 478"/>
                <a:gd name="T8" fmla="*/ 80 w 1496"/>
                <a:gd name="T9" fmla="*/ 0 h 478"/>
                <a:gd name="T10" fmla="*/ 80 w 1496"/>
                <a:gd name="T11" fmla="*/ 0 h 478"/>
                <a:gd name="T12" fmla="*/ 80 w 1496"/>
                <a:gd name="T13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6" h="478">
                  <a:moveTo>
                    <a:pt x="80" y="0"/>
                  </a:moveTo>
                  <a:lnTo>
                    <a:pt x="80" y="0"/>
                  </a:lnTo>
                  <a:lnTo>
                    <a:pt x="0" y="236"/>
                  </a:lnTo>
                  <a:lnTo>
                    <a:pt x="1496" y="478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0" name="Freeform 37"/>
            <p:cNvSpPr>
              <a:spLocks/>
            </p:cNvSpPr>
            <p:nvPr/>
          </p:nvSpPr>
          <p:spPr bwMode="auto">
            <a:xfrm>
              <a:off x="7726362" y="3746499"/>
              <a:ext cx="1249362" cy="533400"/>
            </a:xfrm>
            <a:custGeom>
              <a:avLst/>
              <a:gdLst>
                <a:gd name="T0" fmla="*/ 787 w 787"/>
                <a:gd name="T1" fmla="*/ 0 h 336"/>
                <a:gd name="T2" fmla="*/ 150 w 787"/>
                <a:gd name="T3" fmla="*/ 122 h 336"/>
                <a:gd name="T4" fmla="*/ 0 w 787"/>
                <a:gd name="T5" fmla="*/ 336 h 336"/>
                <a:gd name="T6" fmla="*/ 787 w 787"/>
                <a:gd name="T7" fmla="*/ 0 h 336"/>
                <a:gd name="T8" fmla="*/ 787 w 787"/>
                <a:gd name="T9" fmla="*/ 0 h 336"/>
                <a:gd name="T10" fmla="*/ 787 w 787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336">
                  <a:moveTo>
                    <a:pt x="787" y="0"/>
                  </a:moveTo>
                  <a:lnTo>
                    <a:pt x="150" y="122"/>
                  </a:lnTo>
                  <a:lnTo>
                    <a:pt x="0" y="336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1" name="Freeform 38"/>
            <p:cNvSpPr>
              <a:spLocks/>
            </p:cNvSpPr>
            <p:nvPr/>
          </p:nvSpPr>
          <p:spPr bwMode="auto">
            <a:xfrm>
              <a:off x="7640637" y="4216399"/>
              <a:ext cx="1062037" cy="436563"/>
            </a:xfrm>
            <a:custGeom>
              <a:avLst/>
              <a:gdLst>
                <a:gd name="T0" fmla="*/ 669 w 669"/>
                <a:gd name="T1" fmla="*/ 0 h 275"/>
                <a:gd name="T2" fmla="*/ 22 w 669"/>
                <a:gd name="T3" fmla="*/ 171 h 275"/>
                <a:gd name="T4" fmla="*/ 0 w 669"/>
                <a:gd name="T5" fmla="*/ 275 h 275"/>
                <a:gd name="T6" fmla="*/ 406 w 669"/>
                <a:gd name="T7" fmla="*/ 275 h 275"/>
                <a:gd name="T8" fmla="*/ 669 w 669"/>
                <a:gd name="T9" fmla="*/ 0 h 275"/>
                <a:gd name="T10" fmla="*/ 669 w 669"/>
                <a:gd name="T11" fmla="*/ 0 h 275"/>
                <a:gd name="T12" fmla="*/ 669 w 669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" h="275">
                  <a:moveTo>
                    <a:pt x="669" y="0"/>
                  </a:moveTo>
                  <a:lnTo>
                    <a:pt x="22" y="171"/>
                  </a:lnTo>
                  <a:lnTo>
                    <a:pt x="0" y="275"/>
                  </a:lnTo>
                  <a:lnTo>
                    <a:pt x="406" y="275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3" name="Freeform 40"/>
            <p:cNvSpPr>
              <a:spLocks/>
            </p:cNvSpPr>
            <p:nvPr/>
          </p:nvSpPr>
          <p:spPr bwMode="auto">
            <a:xfrm>
              <a:off x="8351837" y="3746499"/>
              <a:ext cx="2133600" cy="1408113"/>
            </a:xfrm>
            <a:custGeom>
              <a:avLst/>
              <a:gdLst>
                <a:gd name="T0" fmla="*/ 393 w 1344"/>
                <a:gd name="T1" fmla="*/ 0 h 887"/>
                <a:gd name="T2" fmla="*/ 671 w 1344"/>
                <a:gd name="T3" fmla="*/ 336 h 887"/>
                <a:gd name="T4" fmla="*/ 0 w 1344"/>
                <a:gd name="T5" fmla="*/ 745 h 887"/>
                <a:gd name="T6" fmla="*/ 922 w 1344"/>
                <a:gd name="T7" fmla="*/ 465 h 887"/>
                <a:gd name="T8" fmla="*/ 1142 w 1344"/>
                <a:gd name="T9" fmla="*/ 887 h 887"/>
                <a:gd name="T10" fmla="*/ 1344 w 1344"/>
                <a:gd name="T11" fmla="*/ 422 h 887"/>
                <a:gd name="T12" fmla="*/ 393 w 1344"/>
                <a:gd name="T13" fmla="*/ 0 h 887"/>
                <a:gd name="T14" fmla="*/ 393 w 1344"/>
                <a:gd name="T15" fmla="*/ 0 h 887"/>
                <a:gd name="T16" fmla="*/ 393 w 1344"/>
                <a:gd name="T17" fmla="*/ 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4" h="887">
                  <a:moveTo>
                    <a:pt x="393" y="0"/>
                  </a:moveTo>
                  <a:lnTo>
                    <a:pt x="671" y="336"/>
                  </a:lnTo>
                  <a:lnTo>
                    <a:pt x="0" y="745"/>
                  </a:lnTo>
                  <a:lnTo>
                    <a:pt x="922" y="465"/>
                  </a:lnTo>
                  <a:lnTo>
                    <a:pt x="1142" y="887"/>
                  </a:lnTo>
                  <a:lnTo>
                    <a:pt x="1344" y="422"/>
                  </a:lnTo>
                  <a:lnTo>
                    <a:pt x="393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4" name="Freeform 41"/>
            <p:cNvSpPr>
              <a:spLocks/>
            </p:cNvSpPr>
            <p:nvPr/>
          </p:nvSpPr>
          <p:spPr bwMode="auto">
            <a:xfrm>
              <a:off x="9528175" y="3076574"/>
              <a:ext cx="661987" cy="730250"/>
            </a:xfrm>
            <a:custGeom>
              <a:avLst/>
              <a:gdLst>
                <a:gd name="T0" fmla="*/ 299 w 417"/>
                <a:gd name="T1" fmla="*/ 0 h 460"/>
                <a:gd name="T2" fmla="*/ 299 w 417"/>
                <a:gd name="T3" fmla="*/ 0 h 460"/>
                <a:gd name="T4" fmla="*/ 0 w 417"/>
                <a:gd name="T5" fmla="*/ 16 h 460"/>
                <a:gd name="T6" fmla="*/ 0 w 417"/>
                <a:gd name="T7" fmla="*/ 362 h 460"/>
                <a:gd name="T8" fmla="*/ 417 w 417"/>
                <a:gd name="T9" fmla="*/ 460 h 460"/>
                <a:gd name="T10" fmla="*/ 299 w 417"/>
                <a:gd name="T11" fmla="*/ 0 h 460"/>
                <a:gd name="T12" fmla="*/ 299 w 417"/>
                <a:gd name="T13" fmla="*/ 0 h 460"/>
                <a:gd name="T14" fmla="*/ 299 w 417"/>
                <a:gd name="T15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7" h="460">
                  <a:moveTo>
                    <a:pt x="299" y="0"/>
                  </a:moveTo>
                  <a:lnTo>
                    <a:pt x="299" y="0"/>
                  </a:lnTo>
                  <a:lnTo>
                    <a:pt x="0" y="16"/>
                  </a:lnTo>
                  <a:lnTo>
                    <a:pt x="0" y="362"/>
                  </a:lnTo>
                  <a:lnTo>
                    <a:pt x="417" y="46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2" name="Freeform 39"/>
            <p:cNvSpPr>
              <a:spLocks/>
            </p:cNvSpPr>
            <p:nvPr/>
          </p:nvSpPr>
          <p:spPr bwMode="auto">
            <a:xfrm>
              <a:off x="7840662" y="3000374"/>
              <a:ext cx="1354137" cy="650875"/>
            </a:xfrm>
            <a:custGeom>
              <a:avLst/>
              <a:gdLst>
                <a:gd name="T0" fmla="*/ 835 w 853"/>
                <a:gd name="T1" fmla="*/ 0 h 410"/>
                <a:gd name="T2" fmla="*/ 417 w 853"/>
                <a:gd name="T3" fmla="*/ 102 h 410"/>
                <a:gd name="T4" fmla="*/ 543 w 853"/>
                <a:gd name="T5" fmla="*/ 288 h 410"/>
                <a:gd name="T6" fmla="*/ 0 w 853"/>
                <a:gd name="T7" fmla="*/ 324 h 410"/>
                <a:gd name="T8" fmla="*/ 853 w 853"/>
                <a:gd name="T9" fmla="*/ 410 h 410"/>
                <a:gd name="T10" fmla="*/ 835 w 853"/>
                <a:gd name="T11" fmla="*/ 0 h 410"/>
                <a:gd name="T12" fmla="*/ 835 w 853"/>
                <a:gd name="T13" fmla="*/ 0 h 410"/>
                <a:gd name="T14" fmla="*/ 835 w 853"/>
                <a:gd name="T1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3" h="410">
                  <a:moveTo>
                    <a:pt x="835" y="0"/>
                  </a:moveTo>
                  <a:lnTo>
                    <a:pt x="417" y="102"/>
                  </a:lnTo>
                  <a:lnTo>
                    <a:pt x="543" y="288"/>
                  </a:lnTo>
                  <a:lnTo>
                    <a:pt x="0" y="324"/>
                  </a:lnTo>
                  <a:lnTo>
                    <a:pt x="853" y="410"/>
                  </a:lnTo>
                  <a:lnTo>
                    <a:pt x="835" y="0"/>
                  </a:lnTo>
                  <a:lnTo>
                    <a:pt x="835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24881" y="3205021"/>
            <a:ext cx="644215" cy="1134377"/>
            <a:chOff x="4491038" y="4525963"/>
            <a:chExt cx="1168401" cy="2057400"/>
          </a:xfrm>
        </p:grpSpPr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5473701" y="6300788"/>
              <a:ext cx="106363" cy="3175"/>
            </a:xfrm>
            <a:custGeom>
              <a:avLst/>
              <a:gdLst>
                <a:gd name="T0" fmla="*/ 0 w 67"/>
                <a:gd name="T1" fmla="*/ 0 h 2"/>
                <a:gd name="T2" fmla="*/ 0 w 67"/>
                <a:gd name="T3" fmla="*/ 0 h 2"/>
                <a:gd name="T4" fmla="*/ 67 w 67"/>
                <a:gd name="T5" fmla="*/ 2 h 2"/>
                <a:gd name="T6" fmla="*/ 67 w 67"/>
                <a:gd name="T7" fmla="*/ 2 h 2"/>
                <a:gd name="T8" fmla="*/ 0 w 6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0" y="0"/>
                  </a:lnTo>
                  <a:lnTo>
                    <a:pt x="67" y="2"/>
                  </a:lnTo>
                  <a:lnTo>
                    <a:pt x="67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5473701" y="6300788"/>
              <a:ext cx="106363" cy="3175"/>
            </a:xfrm>
            <a:custGeom>
              <a:avLst/>
              <a:gdLst>
                <a:gd name="T0" fmla="*/ 0 w 67"/>
                <a:gd name="T1" fmla="*/ 0 h 2"/>
                <a:gd name="T2" fmla="*/ 0 w 67"/>
                <a:gd name="T3" fmla="*/ 0 h 2"/>
                <a:gd name="T4" fmla="*/ 67 w 67"/>
                <a:gd name="T5" fmla="*/ 2 h 2"/>
                <a:gd name="T6" fmla="*/ 67 w 67"/>
                <a:gd name="T7" fmla="*/ 2 h 2"/>
                <a:gd name="T8" fmla="*/ 0 w 6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0" y="0"/>
                  </a:lnTo>
                  <a:lnTo>
                    <a:pt x="67" y="2"/>
                  </a:lnTo>
                  <a:lnTo>
                    <a:pt x="67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5205413" y="5443538"/>
              <a:ext cx="350838" cy="785813"/>
            </a:xfrm>
            <a:custGeom>
              <a:avLst/>
              <a:gdLst>
                <a:gd name="T0" fmla="*/ 0 w 221"/>
                <a:gd name="T1" fmla="*/ 491 h 495"/>
                <a:gd name="T2" fmla="*/ 12 w 221"/>
                <a:gd name="T3" fmla="*/ 495 h 495"/>
                <a:gd name="T4" fmla="*/ 221 w 221"/>
                <a:gd name="T5" fmla="*/ 6 h 495"/>
                <a:gd name="T6" fmla="*/ 209 w 221"/>
                <a:gd name="T7" fmla="*/ 0 h 495"/>
                <a:gd name="T8" fmla="*/ 0 w 221"/>
                <a:gd name="T9" fmla="*/ 49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95">
                  <a:moveTo>
                    <a:pt x="0" y="491"/>
                  </a:moveTo>
                  <a:lnTo>
                    <a:pt x="12" y="495"/>
                  </a:lnTo>
                  <a:lnTo>
                    <a:pt x="221" y="6"/>
                  </a:lnTo>
                  <a:lnTo>
                    <a:pt x="209" y="0"/>
                  </a:lnTo>
                  <a:lnTo>
                    <a:pt x="0" y="491"/>
                  </a:lnTo>
                  <a:close/>
                </a:path>
              </a:pathLst>
            </a:custGeom>
            <a:solidFill>
              <a:srgbClr val="FDB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5205413" y="5443538"/>
              <a:ext cx="350838" cy="785813"/>
            </a:xfrm>
            <a:custGeom>
              <a:avLst/>
              <a:gdLst>
                <a:gd name="T0" fmla="*/ 0 w 221"/>
                <a:gd name="T1" fmla="*/ 491 h 495"/>
                <a:gd name="T2" fmla="*/ 12 w 221"/>
                <a:gd name="T3" fmla="*/ 495 h 495"/>
                <a:gd name="T4" fmla="*/ 221 w 221"/>
                <a:gd name="T5" fmla="*/ 6 h 495"/>
                <a:gd name="T6" fmla="*/ 209 w 221"/>
                <a:gd name="T7" fmla="*/ 0 h 495"/>
                <a:gd name="T8" fmla="*/ 0 w 221"/>
                <a:gd name="T9" fmla="*/ 49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95">
                  <a:moveTo>
                    <a:pt x="0" y="491"/>
                  </a:moveTo>
                  <a:lnTo>
                    <a:pt x="12" y="495"/>
                  </a:lnTo>
                  <a:lnTo>
                    <a:pt x="221" y="6"/>
                  </a:lnTo>
                  <a:lnTo>
                    <a:pt x="209" y="0"/>
                  </a:lnTo>
                  <a:lnTo>
                    <a:pt x="0" y="4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5534026" y="5289550"/>
              <a:ext cx="100013" cy="153988"/>
            </a:xfrm>
            <a:custGeom>
              <a:avLst/>
              <a:gdLst>
                <a:gd name="T0" fmla="*/ 0 w 63"/>
                <a:gd name="T1" fmla="*/ 87 h 97"/>
                <a:gd name="T2" fmla="*/ 26 w 63"/>
                <a:gd name="T3" fmla="*/ 97 h 97"/>
                <a:gd name="T4" fmla="*/ 63 w 63"/>
                <a:gd name="T5" fmla="*/ 12 h 97"/>
                <a:gd name="T6" fmla="*/ 35 w 63"/>
                <a:gd name="T7" fmla="*/ 0 h 97"/>
                <a:gd name="T8" fmla="*/ 0 w 63"/>
                <a:gd name="T9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97">
                  <a:moveTo>
                    <a:pt x="0" y="87"/>
                  </a:moveTo>
                  <a:lnTo>
                    <a:pt x="26" y="97"/>
                  </a:lnTo>
                  <a:lnTo>
                    <a:pt x="63" y="12"/>
                  </a:lnTo>
                  <a:lnTo>
                    <a:pt x="35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1824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5572126" y="5254625"/>
              <a:ext cx="87313" cy="66675"/>
            </a:xfrm>
            <a:custGeom>
              <a:avLst/>
              <a:gdLst>
                <a:gd name="T0" fmla="*/ 0 w 55"/>
                <a:gd name="T1" fmla="*/ 22 h 42"/>
                <a:gd name="T2" fmla="*/ 45 w 55"/>
                <a:gd name="T3" fmla="*/ 42 h 42"/>
                <a:gd name="T4" fmla="*/ 55 w 55"/>
                <a:gd name="T5" fmla="*/ 18 h 42"/>
                <a:gd name="T6" fmla="*/ 9 w 55"/>
                <a:gd name="T7" fmla="*/ 0 h 42"/>
                <a:gd name="T8" fmla="*/ 0 w 55"/>
                <a:gd name="T9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2">
                  <a:moveTo>
                    <a:pt x="0" y="22"/>
                  </a:moveTo>
                  <a:lnTo>
                    <a:pt x="45" y="42"/>
                  </a:lnTo>
                  <a:lnTo>
                    <a:pt x="55" y="18"/>
                  </a:lnTo>
                  <a:lnTo>
                    <a:pt x="9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1824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5505451" y="5421313"/>
              <a:ext cx="80963" cy="55563"/>
            </a:xfrm>
            <a:custGeom>
              <a:avLst/>
              <a:gdLst>
                <a:gd name="T0" fmla="*/ 0 w 51"/>
                <a:gd name="T1" fmla="*/ 18 h 35"/>
                <a:gd name="T2" fmla="*/ 44 w 51"/>
                <a:gd name="T3" fmla="*/ 35 h 35"/>
                <a:gd name="T4" fmla="*/ 51 w 51"/>
                <a:gd name="T5" fmla="*/ 18 h 35"/>
                <a:gd name="T6" fmla="*/ 8 w 51"/>
                <a:gd name="T7" fmla="*/ 0 h 35"/>
                <a:gd name="T8" fmla="*/ 0 w 51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5">
                  <a:moveTo>
                    <a:pt x="0" y="18"/>
                  </a:moveTo>
                  <a:lnTo>
                    <a:pt x="44" y="35"/>
                  </a:lnTo>
                  <a:lnTo>
                    <a:pt x="51" y="18"/>
                  </a:lnTo>
                  <a:lnTo>
                    <a:pt x="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1824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4832351" y="6464300"/>
              <a:ext cx="209550" cy="119063"/>
            </a:xfrm>
            <a:custGeom>
              <a:avLst/>
              <a:gdLst>
                <a:gd name="T0" fmla="*/ 132 w 132"/>
                <a:gd name="T1" fmla="*/ 57 h 75"/>
                <a:gd name="T2" fmla="*/ 77 w 132"/>
                <a:gd name="T3" fmla="*/ 2 h 75"/>
                <a:gd name="T4" fmla="*/ 2 w 132"/>
                <a:gd name="T5" fmla="*/ 0 h 75"/>
                <a:gd name="T6" fmla="*/ 0 w 132"/>
                <a:gd name="T7" fmla="*/ 71 h 75"/>
                <a:gd name="T8" fmla="*/ 132 w 132"/>
                <a:gd name="T9" fmla="*/ 75 h 75"/>
                <a:gd name="T10" fmla="*/ 132 w 132"/>
                <a:gd name="T11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75">
                  <a:moveTo>
                    <a:pt x="132" y="57"/>
                  </a:moveTo>
                  <a:lnTo>
                    <a:pt x="77" y="2"/>
                  </a:lnTo>
                  <a:lnTo>
                    <a:pt x="2" y="0"/>
                  </a:lnTo>
                  <a:lnTo>
                    <a:pt x="0" y="71"/>
                  </a:lnTo>
                  <a:lnTo>
                    <a:pt x="132" y="75"/>
                  </a:lnTo>
                  <a:lnTo>
                    <a:pt x="132" y="57"/>
                  </a:lnTo>
                  <a:close/>
                </a:path>
              </a:pathLst>
            </a:custGeom>
            <a:solidFill>
              <a:srgbClr val="1824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4832351" y="6464300"/>
              <a:ext cx="209550" cy="119063"/>
            </a:xfrm>
            <a:custGeom>
              <a:avLst/>
              <a:gdLst>
                <a:gd name="T0" fmla="*/ 132 w 132"/>
                <a:gd name="T1" fmla="*/ 57 h 75"/>
                <a:gd name="T2" fmla="*/ 77 w 132"/>
                <a:gd name="T3" fmla="*/ 2 h 75"/>
                <a:gd name="T4" fmla="*/ 2 w 132"/>
                <a:gd name="T5" fmla="*/ 0 h 75"/>
                <a:gd name="T6" fmla="*/ 0 w 132"/>
                <a:gd name="T7" fmla="*/ 71 h 75"/>
                <a:gd name="T8" fmla="*/ 132 w 132"/>
                <a:gd name="T9" fmla="*/ 75 h 75"/>
                <a:gd name="T10" fmla="*/ 132 w 132"/>
                <a:gd name="T11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75">
                  <a:moveTo>
                    <a:pt x="132" y="57"/>
                  </a:moveTo>
                  <a:lnTo>
                    <a:pt x="77" y="2"/>
                  </a:lnTo>
                  <a:lnTo>
                    <a:pt x="2" y="0"/>
                  </a:lnTo>
                  <a:lnTo>
                    <a:pt x="0" y="71"/>
                  </a:lnTo>
                  <a:lnTo>
                    <a:pt x="132" y="75"/>
                  </a:lnTo>
                  <a:lnTo>
                    <a:pt x="132" y="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4832351" y="6464300"/>
              <a:ext cx="60325" cy="115888"/>
            </a:xfrm>
            <a:custGeom>
              <a:avLst/>
              <a:gdLst>
                <a:gd name="T0" fmla="*/ 2 w 38"/>
                <a:gd name="T1" fmla="*/ 0 h 73"/>
                <a:gd name="T2" fmla="*/ 0 w 38"/>
                <a:gd name="T3" fmla="*/ 71 h 73"/>
                <a:gd name="T4" fmla="*/ 36 w 38"/>
                <a:gd name="T5" fmla="*/ 73 h 73"/>
                <a:gd name="T6" fmla="*/ 38 w 38"/>
                <a:gd name="T7" fmla="*/ 0 h 73"/>
                <a:gd name="T8" fmla="*/ 2 w 38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3">
                  <a:moveTo>
                    <a:pt x="2" y="0"/>
                  </a:moveTo>
                  <a:lnTo>
                    <a:pt x="0" y="71"/>
                  </a:lnTo>
                  <a:lnTo>
                    <a:pt x="36" y="73"/>
                  </a:lnTo>
                  <a:lnTo>
                    <a:pt x="38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2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4832351" y="6464300"/>
              <a:ext cx="60325" cy="115888"/>
            </a:xfrm>
            <a:custGeom>
              <a:avLst/>
              <a:gdLst>
                <a:gd name="T0" fmla="*/ 2 w 38"/>
                <a:gd name="T1" fmla="*/ 0 h 73"/>
                <a:gd name="T2" fmla="*/ 0 w 38"/>
                <a:gd name="T3" fmla="*/ 71 h 73"/>
                <a:gd name="T4" fmla="*/ 36 w 38"/>
                <a:gd name="T5" fmla="*/ 73 h 73"/>
                <a:gd name="T6" fmla="*/ 38 w 38"/>
                <a:gd name="T7" fmla="*/ 0 h 73"/>
                <a:gd name="T8" fmla="*/ 2 w 38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3">
                  <a:moveTo>
                    <a:pt x="2" y="0"/>
                  </a:moveTo>
                  <a:lnTo>
                    <a:pt x="0" y="71"/>
                  </a:lnTo>
                  <a:lnTo>
                    <a:pt x="36" y="73"/>
                  </a:lnTo>
                  <a:lnTo>
                    <a:pt x="38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1" name="Freeform 70"/>
            <p:cNvSpPr>
              <a:spLocks/>
            </p:cNvSpPr>
            <p:nvPr/>
          </p:nvSpPr>
          <p:spPr bwMode="auto">
            <a:xfrm>
              <a:off x="5514976" y="5305425"/>
              <a:ext cx="125413" cy="119063"/>
            </a:xfrm>
            <a:custGeom>
              <a:avLst/>
              <a:gdLst>
                <a:gd name="T0" fmla="*/ 27 w 40"/>
                <a:gd name="T1" fmla="*/ 5 h 38"/>
                <a:gd name="T2" fmla="*/ 28 w 40"/>
                <a:gd name="T3" fmla="*/ 6 h 38"/>
                <a:gd name="T4" fmla="*/ 37 w 40"/>
                <a:gd name="T5" fmla="*/ 26 h 38"/>
                <a:gd name="T6" fmla="*/ 17 w 40"/>
                <a:gd name="T7" fmla="*/ 35 h 38"/>
                <a:gd name="T8" fmla="*/ 16 w 40"/>
                <a:gd name="T9" fmla="*/ 35 h 38"/>
                <a:gd name="T10" fmla="*/ 16 w 40"/>
                <a:gd name="T11" fmla="*/ 35 h 38"/>
                <a:gd name="T12" fmla="*/ 0 w 40"/>
                <a:gd name="T13" fmla="*/ 30 h 38"/>
                <a:gd name="T14" fmla="*/ 11 w 40"/>
                <a:gd name="T15" fmla="*/ 0 h 38"/>
                <a:gd name="T16" fmla="*/ 27 w 40"/>
                <a:gd name="T17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8">
                  <a:moveTo>
                    <a:pt x="27" y="5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36" y="8"/>
                    <a:pt x="40" y="17"/>
                    <a:pt x="37" y="26"/>
                  </a:cubicBezTo>
                  <a:cubicBezTo>
                    <a:pt x="34" y="34"/>
                    <a:pt x="25" y="38"/>
                    <a:pt x="17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7" y="5"/>
                    <a:pt x="27" y="5"/>
                    <a:pt x="27" y="5"/>
                  </a:cubicBezTo>
                  <a:close/>
                </a:path>
              </a:pathLst>
            </a:custGeom>
            <a:solidFill>
              <a:srgbClr val="FDB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3" name="Freeform 72"/>
            <p:cNvSpPr>
              <a:spLocks/>
            </p:cNvSpPr>
            <p:nvPr/>
          </p:nvSpPr>
          <p:spPr bwMode="auto">
            <a:xfrm>
              <a:off x="5292726" y="5224463"/>
              <a:ext cx="260350" cy="174625"/>
            </a:xfrm>
            <a:custGeom>
              <a:avLst/>
              <a:gdLst>
                <a:gd name="T0" fmla="*/ 22 w 164"/>
                <a:gd name="T1" fmla="*/ 0 h 110"/>
                <a:gd name="T2" fmla="*/ 164 w 164"/>
                <a:gd name="T3" fmla="*/ 51 h 110"/>
                <a:gd name="T4" fmla="*/ 142 w 164"/>
                <a:gd name="T5" fmla="*/ 110 h 110"/>
                <a:gd name="T6" fmla="*/ 0 w 164"/>
                <a:gd name="T7" fmla="*/ 59 h 110"/>
                <a:gd name="T8" fmla="*/ 22 w 164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0">
                  <a:moveTo>
                    <a:pt x="22" y="0"/>
                  </a:moveTo>
                  <a:lnTo>
                    <a:pt x="164" y="51"/>
                  </a:lnTo>
                  <a:lnTo>
                    <a:pt x="142" y="110"/>
                  </a:lnTo>
                  <a:lnTo>
                    <a:pt x="0" y="5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5" name="Freeform 74"/>
            <p:cNvSpPr>
              <a:spLocks/>
            </p:cNvSpPr>
            <p:nvPr/>
          </p:nvSpPr>
          <p:spPr bwMode="auto">
            <a:xfrm>
              <a:off x="5489576" y="5295900"/>
              <a:ext cx="47625" cy="96838"/>
            </a:xfrm>
            <a:custGeom>
              <a:avLst/>
              <a:gdLst>
                <a:gd name="T0" fmla="*/ 8 w 30"/>
                <a:gd name="T1" fmla="*/ 61 h 61"/>
                <a:gd name="T2" fmla="*/ 30 w 30"/>
                <a:gd name="T3" fmla="*/ 2 h 61"/>
                <a:gd name="T4" fmla="*/ 22 w 30"/>
                <a:gd name="T5" fmla="*/ 0 h 61"/>
                <a:gd name="T6" fmla="*/ 0 w 30"/>
                <a:gd name="T7" fmla="*/ 59 h 61"/>
                <a:gd name="T8" fmla="*/ 8 w 3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1">
                  <a:moveTo>
                    <a:pt x="8" y="61"/>
                  </a:moveTo>
                  <a:lnTo>
                    <a:pt x="30" y="2"/>
                  </a:lnTo>
                  <a:lnTo>
                    <a:pt x="22" y="0"/>
                  </a:lnTo>
                  <a:lnTo>
                    <a:pt x="0" y="59"/>
                  </a:lnTo>
                  <a:lnTo>
                    <a:pt x="8" y="61"/>
                  </a:lnTo>
                  <a:close/>
                </a:path>
              </a:pathLst>
            </a:custGeom>
            <a:solidFill>
              <a:srgbClr val="1824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6" name="Freeform 75"/>
            <p:cNvSpPr>
              <a:spLocks/>
            </p:cNvSpPr>
            <p:nvPr/>
          </p:nvSpPr>
          <p:spPr bwMode="auto">
            <a:xfrm>
              <a:off x="5489576" y="5389563"/>
              <a:ext cx="28575" cy="41275"/>
            </a:xfrm>
            <a:custGeom>
              <a:avLst/>
              <a:gdLst>
                <a:gd name="T0" fmla="*/ 4 w 9"/>
                <a:gd name="T1" fmla="*/ 1 h 13"/>
                <a:gd name="T2" fmla="*/ 9 w 9"/>
                <a:gd name="T3" fmla="*/ 10 h 13"/>
                <a:gd name="T4" fmla="*/ 7 w 9"/>
                <a:gd name="T5" fmla="*/ 13 h 13"/>
                <a:gd name="T6" fmla="*/ 0 w 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3">
                  <a:moveTo>
                    <a:pt x="4" y="1"/>
                  </a:moveTo>
                  <a:cubicBezTo>
                    <a:pt x="4" y="1"/>
                    <a:pt x="3" y="8"/>
                    <a:pt x="9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0" y="12"/>
                    <a:pt x="0" y="0"/>
                  </a:cubicBezTo>
                </a:path>
              </a:pathLst>
            </a:custGeom>
            <a:solidFill>
              <a:srgbClr val="1824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255" name="Group 254"/>
            <p:cNvGrpSpPr/>
            <p:nvPr/>
          </p:nvGrpSpPr>
          <p:grpSpPr>
            <a:xfrm>
              <a:off x="4491038" y="4525963"/>
              <a:ext cx="1001713" cy="1943365"/>
              <a:chOff x="4491038" y="4525963"/>
              <a:chExt cx="1001713" cy="1943365"/>
            </a:xfrm>
          </p:grpSpPr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4835526" y="5718175"/>
                <a:ext cx="138113" cy="751153"/>
              </a:xfrm>
              <a:custGeom>
                <a:avLst/>
                <a:gdLst>
                  <a:gd name="T0" fmla="*/ 0 w 87"/>
                  <a:gd name="T1" fmla="*/ 470 h 472"/>
                  <a:gd name="T2" fmla="*/ 14 w 87"/>
                  <a:gd name="T3" fmla="*/ 0 h 472"/>
                  <a:gd name="T4" fmla="*/ 87 w 87"/>
                  <a:gd name="T5" fmla="*/ 2 h 472"/>
                  <a:gd name="T6" fmla="*/ 75 w 87"/>
                  <a:gd name="T7" fmla="*/ 472 h 472"/>
                  <a:gd name="T8" fmla="*/ 0 w 87"/>
                  <a:gd name="T9" fmla="*/ 470 h 472"/>
                  <a:gd name="connsiteX0" fmla="*/ 0 w 10000"/>
                  <a:gd name="connsiteY0" fmla="*/ 9958 h 10156"/>
                  <a:gd name="connsiteX1" fmla="*/ 1609 w 10000"/>
                  <a:gd name="connsiteY1" fmla="*/ 0 h 10156"/>
                  <a:gd name="connsiteX2" fmla="*/ 10000 w 10000"/>
                  <a:gd name="connsiteY2" fmla="*/ 42 h 10156"/>
                  <a:gd name="connsiteX3" fmla="*/ 8338 w 10000"/>
                  <a:gd name="connsiteY3" fmla="*/ 10156 h 10156"/>
                  <a:gd name="connsiteX4" fmla="*/ 0 w 10000"/>
                  <a:gd name="connsiteY4" fmla="*/ 9958 h 10156"/>
                  <a:gd name="connsiteX0" fmla="*/ 0 w 10000"/>
                  <a:gd name="connsiteY0" fmla="*/ 9958 h 9959"/>
                  <a:gd name="connsiteX1" fmla="*/ 1609 w 10000"/>
                  <a:gd name="connsiteY1" fmla="*/ 0 h 9959"/>
                  <a:gd name="connsiteX2" fmla="*/ 10000 w 10000"/>
                  <a:gd name="connsiteY2" fmla="*/ 42 h 9959"/>
                  <a:gd name="connsiteX3" fmla="*/ 8160 w 10000"/>
                  <a:gd name="connsiteY3" fmla="*/ 9959 h 9959"/>
                  <a:gd name="connsiteX4" fmla="*/ 0 w 10000"/>
                  <a:gd name="connsiteY4" fmla="*/ 9958 h 9959"/>
                  <a:gd name="connsiteX0" fmla="*/ 0 w 10000"/>
                  <a:gd name="connsiteY0" fmla="*/ 9999 h 10066"/>
                  <a:gd name="connsiteX1" fmla="*/ 1609 w 10000"/>
                  <a:gd name="connsiteY1" fmla="*/ 0 h 10066"/>
                  <a:gd name="connsiteX2" fmla="*/ 10000 w 10000"/>
                  <a:gd name="connsiteY2" fmla="*/ 42 h 10066"/>
                  <a:gd name="connsiteX3" fmla="*/ 8160 w 10000"/>
                  <a:gd name="connsiteY3" fmla="*/ 10066 h 10066"/>
                  <a:gd name="connsiteX4" fmla="*/ 0 w 10000"/>
                  <a:gd name="connsiteY4" fmla="*/ 9999 h 10066"/>
                  <a:gd name="connsiteX0" fmla="*/ 0 w 10000"/>
                  <a:gd name="connsiteY0" fmla="*/ 9999 h 10066"/>
                  <a:gd name="connsiteX1" fmla="*/ 1609 w 10000"/>
                  <a:gd name="connsiteY1" fmla="*/ 0 h 10066"/>
                  <a:gd name="connsiteX2" fmla="*/ 10000 w 10000"/>
                  <a:gd name="connsiteY2" fmla="*/ 42 h 10066"/>
                  <a:gd name="connsiteX3" fmla="*/ 8338 w 10000"/>
                  <a:gd name="connsiteY3" fmla="*/ 10066 h 10066"/>
                  <a:gd name="connsiteX4" fmla="*/ 0 w 10000"/>
                  <a:gd name="connsiteY4" fmla="*/ 9999 h 1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66">
                    <a:moveTo>
                      <a:pt x="0" y="9999"/>
                    </a:moveTo>
                    <a:lnTo>
                      <a:pt x="1609" y="0"/>
                    </a:lnTo>
                    <a:lnTo>
                      <a:pt x="10000" y="42"/>
                    </a:lnTo>
                    <a:lnTo>
                      <a:pt x="8338" y="10066"/>
                    </a:lnTo>
                    <a:lnTo>
                      <a:pt x="0" y="999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4835526" y="5718175"/>
                <a:ext cx="138113" cy="749300"/>
              </a:xfrm>
              <a:custGeom>
                <a:avLst/>
                <a:gdLst>
                  <a:gd name="T0" fmla="*/ 0 w 87"/>
                  <a:gd name="T1" fmla="*/ 470 h 472"/>
                  <a:gd name="T2" fmla="*/ 14 w 87"/>
                  <a:gd name="T3" fmla="*/ 0 h 472"/>
                  <a:gd name="T4" fmla="*/ 87 w 87"/>
                  <a:gd name="T5" fmla="*/ 2 h 472"/>
                  <a:gd name="T6" fmla="*/ 75 w 87"/>
                  <a:gd name="T7" fmla="*/ 472 h 472"/>
                  <a:gd name="T8" fmla="*/ 0 w 87"/>
                  <a:gd name="T9" fmla="*/ 47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472">
                    <a:moveTo>
                      <a:pt x="0" y="470"/>
                    </a:moveTo>
                    <a:lnTo>
                      <a:pt x="14" y="0"/>
                    </a:lnTo>
                    <a:lnTo>
                      <a:pt x="87" y="2"/>
                    </a:lnTo>
                    <a:lnTo>
                      <a:pt x="75" y="472"/>
                    </a:lnTo>
                    <a:lnTo>
                      <a:pt x="0" y="47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8" name="Freeform 30"/>
              <p:cNvSpPr>
                <a:spLocks noEditPoints="1"/>
              </p:cNvSpPr>
              <p:nvPr/>
            </p:nvSpPr>
            <p:spPr bwMode="auto">
              <a:xfrm>
                <a:off x="4835526" y="5753100"/>
                <a:ext cx="57150" cy="711200"/>
              </a:xfrm>
              <a:custGeom>
                <a:avLst/>
                <a:gdLst>
                  <a:gd name="T0" fmla="*/ 0 w 36"/>
                  <a:gd name="T1" fmla="*/ 448 h 448"/>
                  <a:gd name="T2" fmla="*/ 0 w 36"/>
                  <a:gd name="T3" fmla="*/ 448 h 448"/>
                  <a:gd name="T4" fmla="*/ 36 w 36"/>
                  <a:gd name="T5" fmla="*/ 448 h 448"/>
                  <a:gd name="T6" fmla="*/ 36 w 36"/>
                  <a:gd name="T7" fmla="*/ 448 h 448"/>
                  <a:gd name="T8" fmla="*/ 0 w 36"/>
                  <a:gd name="T9" fmla="*/ 448 h 448"/>
                  <a:gd name="T10" fmla="*/ 12 w 36"/>
                  <a:gd name="T11" fmla="*/ 0 h 448"/>
                  <a:gd name="T12" fmla="*/ 4 w 36"/>
                  <a:gd name="T13" fmla="*/ 339 h 448"/>
                  <a:gd name="T14" fmla="*/ 12 w 36"/>
                  <a:gd name="T15" fmla="*/ 0 h 448"/>
                  <a:gd name="T16" fmla="*/ 12 w 36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48">
                    <a:moveTo>
                      <a:pt x="0" y="448"/>
                    </a:moveTo>
                    <a:lnTo>
                      <a:pt x="0" y="448"/>
                    </a:lnTo>
                    <a:lnTo>
                      <a:pt x="36" y="448"/>
                    </a:lnTo>
                    <a:lnTo>
                      <a:pt x="36" y="448"/>
                    </a:lnTo>
                    <a:lnTo>
                      <a:pt x="0" y="448"/>
                    </a:lnTo>
                    <a:close/>
                    <a:moveTo>
                      <a:pt x="12" y="0"/>
                    </a:moveTo>
                    <a:lnTo>
                      <a:pt x="4" y="339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4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9" name="Freeform 31"/>
              <p:cNvSpPr>
                <a:spLocks noEditPoints="1"/>
              </p:cNvSpPr>
              <p:nvPr/>
            </p:nvSpPr>
            <p:spPr bwMode="auto">
              <a:xfrm>
                <a:off x="4835526" y="5753100"/>
                <a:ext cx="57150" cy="711200"/>
              </a:xfrm>
              <a:custGeom>
                <a:avLst/>
                <a:gdLst>
                  <a:gd name="T0" fmla="*/ 0 w 36"/>
                  <a:gd name="T1" fmla="*/ 448 h 448"/>
                  <a:gd name="T2" fmla="*/ 0 w 36"/>
                  <a:gd name="T3" fmla="*/ 448 h 448"/>
                  <a:gd name="T4" fmla="*/ 36 w 36"/>
                  <a:gd name="T5" fmla="*/ 448 h 448"/>
                  <a:gd name="T6" fmla="*/ 36 w 36"/>
                  <a:gd name="T7" fmla="*/ 448 h 448"/>
                  <a:gd name="T8" fmla="*/ 0 w 36"/>
                  <a:gd name="T9" fmla="*/ 448 h 448"/>
                  <a:gd name="T10" fmla="*/ 12 w 36"/>
                  <a:gd name="T11" fmla="*/ 0 h 448"/>
                  <a:gd name="T12" fmla="*/ 4 w 36"/>
                  <a:gd name="T13" fmla="*/ 339 h 448"/>
                  <a:gd name="T14" fmla="*/ 12 w 36"/>
                  <a:gd name="T15" fmla="*/ 0 h 448"/>
                  <a:gd name="T16" fmla="*/ 12 w 36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48">
                    <a:moveTo>
                      <a:pt x="0" y="448"/>
                    </a:moveTo>
                    <a:lnTo>
                      <a:pt x="0" y="448"/>
                    </a:lnTo>
                    <a:lnTo>
                      <a:pt x="36" y="448"/>
                    </a:lnTo>
                    <a:lnTo>
                      <a:pt x="36" y="448"/>
                    </a:lnTo>
                    <a:lnTo>
                      <a:pt x="0" y="448"/>
                    </a:lnTo>
                    <a:moveTo>
                      <a:pt x="12" y="0"/>
                    </a:moveTo>
                    <a:lnTo>
                      <a:pt x="4" y="339"/>
                    </a:ln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835526" y="5753100"/>
                <a:ext cx="76200" cy="711200"/>
              </a:xfrm>
              <a:custGeom>
                <a:avLst/>
                <a:gdLst>
                  <a:gd name="T0" fmla="*/ 12 w 48"/>
                  <a:gd name="T1" fmla="*/ 0 h 448"/>
                  <a:gd name="T2" fmla="*/ 4 w 48"/>
                  <a:gd name="T3" fmla="*/ 339 h 448"/>
                  <a:gd name="T4" fmla="*/ 0 w 48"/>
                  <a:gd name="T5" fmla="*/ 448 h 448"/>
                  <a:gd name="T6" fmla="*/ 36 w 48"/>
                  <a:gd name="T7" fmla="*/ 448 h 448"/>
                  <a:gd name="T8" fmla="*/ 48 w 48"/>
                  <a:gd name="T9" fmla="*/ 0 h 448"/>
                  <a:gd name="T10" fmla="*/ 12 w 48"/>
                  <a:gd name="T1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48">
                    <a:moveTo>
                      <a:pt x="12" y="0"/>
                    </a:moveTo>
                    <a:lnTo>
                      <a:pt x="4" y="339"/>
                    </a:lnTo>
                    <a:lnTo>
                      <a:pt x="0" y="448"/>
                    </a:lnTo>
                    <a:lnTo>
                      <a:pt x="36" y="448"/>
                    </a:lnTo>
                    <a:lnTo>
                      <a:pt x="4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2F67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>
                <a:off x="4835526" y="5753100"/>
                <a:ext cx="76200" cy="711200"/>
              </a:xfrm>
              <a:custGeom>
                <a:avLst/>
                <a:gdLst>
                  <a:gd name="T0" fmla="*/ 12 w 48"/>
                  <a:gd name="T1" fmla="*/ 0 h 448"/>
                  <a:gd name="T2" fmla="*/ 4 w 48"/>
                  <a:gd name="T3" fmla="*/ 339 h 448"/>
                  <a:gd name="T4" fmla="*/ 0 w 48"/>
                  <a:gd name="T5" fmla="*/ 448 h 448"/>
                  <a:gd name="T6" fmla="*/ 36 w 48"/>
                  <a:gd name="T7" fmla="*/ 448 h 448"/>
                  <a:gd name="T8" fmla="*/ 48 w 48"/>
                  <a:gd name="T9" fmla="*/ 0 h 448"/>
                  <a:gd name="T10" fmla="*/ 12 w 48"/>
                  <a:gd name="T1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48">
                    <a:moveTo>
                      <a:pt x="12" y="0"/>
                    </a:moveTo>
                    <a:lnTo>
                      <a:pt x="4" y="339"/>
                    </a:lnTo>
                    <a:lnTo>
                      <a:pt x="0" y="448"/>
                    </a:lnTo>
                    <a:lnTo>
                      <a:pt x="36" y="448"/>
                    </a:lnTo>
                    <a:lnTo>
                      <a:pt x="48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4" name="Freeform 36"/>
              <p:cNvSpPr>
                <a:spLocks noEditPoints="1"/>
              </p:cNvSpPr>
              <p:nvPr/>
            </p:nvSpPr>
            <p:spPr bwMode="auto">
              <a:xfrm>
                <a:off x="5048251" y="5665788"/>
                <a:ext cx="444500" cy="566738"/>
              </a:xfrm>
              <a:custGeom>
                <a:avLst/>
                <a:gdLst>
                  <a:gd name="T0" fmla="*/ 71 w 142"/>
                  <a:gd name="T1" fmla="*/ 168 h 181"/>
                  <a:gd name="T2" fmla="*/ 102 w 142"/>
                  <a:gd name="T3" fmla="*/ 94 h 181"/>
                  <a:gd name="T4" fmla="*/ 0 w 142"/>
                  <a:gd name="T5" fmla="*/ 27 h 181"/>
                  <a:gd name="T6" fmla="*/ 19 w 142"/>
                  <a:gd name="T7" fmla="*/ 0 h 181"/>
                  <a:gd name="T8" fmla="*/ 132 w 142"/>
                  <a:gd name="T9" fmla="*/ 74 h 181"/>
                  <a:gd name="T10" fmla="*/ 139 w 142"/>
                  <a:gd name="T11" fmla="*/ 94 h 181"/>
                  <a:gd name="T12" fmla="*/ 103 w 142"/>
                  <a:gd name="T13" fmla="*/ 181 h 181"/>
                  <a:gd name="T14" fmla="*/ 71 w 142"/>
                  <a:gd name="T15" fmla="*/ 168 h 181"/>
                  <a:gd name="T16" fmla="*/ 0 w 142"/>
                  <a:gd name="T17" fmla="*/ 27 h 181"/>
                  <a:gd name="T18" fmla="*/ 0 w 142"/>
                  <a:gd name="T19" fmla="*/ 27 h 181"/>
                  <a:gd name="T20" fmla="*/ 0 w 142"/>
                  <a:gd name="T21" fmla="*/ 27 h 181"/>
                  <a:gd name="T22" fmla="*/ 0 w 142"/>
                  <a:gd name="T23" fmla="*/ 2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1">
                    <a:moveTo>
                      <a:pt x="71" y="168"/>
                    </a:moveTo>
                    <a:cubicBezTo>
                      <a:pt x="102" y="94"/>
                      <a:pt x="102" y="94"/>
                      <a:pt x="102" y="9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139" y="78"/>
                      <a:pt x="142" y="87"/>
                      <a:pt x="139" y="94"/>
                    </a:cubicBezTo>
                    <a:cubicBezTo>
                      <a:pt x="103" y="181"/>
                      <a:pt x="103" y="181"/>
                      <a:pt x="103" y="181"/>
                    </a:cubicBezTo>
                    <a:cubicBezTo>
                      <a:pt x="71" y="168"/>
                      <a:pt x="71" y="168"/>
                      <a:pt x="71" y="168"/>
                    </a:cubicBezTo>
                    <a:moveTo>
                      <a:pt x="0" y="27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5267326" y="6184900"/>
                <a:ext cx="206375" cy="122238"/>
              </a:xfrm>
              <a:custGeom>
                <a:avLst/>
                <a:gdLst>
                  <a:gd name="T0" fmla="*/ 130 w 130"/>
                  <a:gd name="T1" fmla="*/ 59 h 77"/>
                  <a:gd name="T2" fmla="*/ 75 w 130"/>
                  <a:gd name="T3" fmla="*/ 2 h 77"/>
                  <a:gd name="T4" fmla="*/ 2 w 130"/>
                  <a:gd name="T5" fmla="*/ 0 h 77"/>
                  <a:gd name="T6" fmla="*/ 0 w 130"/>
                  <a:gd name="T7" fmla="*/ 73 h 77"/>
                  <a:gd name="T8" fmla="*/ 130 w 130"/>
                  <a:gd name="T9" fmla="*/ 77 h 77"/>
                  <a:gd name="T10" fmla="*/ 130 w 130"/>
                  <a:gd name="T11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77">
                    <a:moveTo>
                      <a:pt x="130" y="59"/>
                    </a:moveTo>
                    <a:lnTo>
                      <a:pt x="75" y="2"/>
                    </a:lnTo>
                    <a:lnTo>
                      <a:pt x="2" y="0"/>
                    </a:lnTo>
                    <a:lnTo>
                      <a:pt x="0" y="73"/>
                    </a:lnTo>
                    <a:lnTo>
                      <a:pt x="130" y="77"/>
                    </a:lnTo>
                    <a:lnTo>
                      <a:pt x="130" y="59"/>
                    </a:lnTo>
                    <a:close/>
                  </a:path>
                </a:pathLst>
              </a:custGeom>
              <a:solidFill>
                <a:srgbClr val="182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5267326" y="6184900"/>
                <a:ext cx="206375" cy="122238"/>
              </a:xfrm>
              <a:custGeom>
                <a:avLst/>
                <a:gdLst>
                  <a:gd name="T0" fmla="*/ 130 w 130"/>
                  <a:gd name="T1" fmla="*/ 59 h 77"/>
                  <a:gd name="T2" fmla="*/ 75 w 130"/>
                  <a:gd name="T3" fmla="*/ 2 h 77"/>
                  <a:gd name="T4" fmla="*/ 2 w 130"/>
                  <a:gd name="T5" fmla="*/ 0 h 77"/>
                  <a:gd name="T6" fmla="*/ 0 w 130"/>
                  <a:gd name="T7" fmla="*/ 73 h 77"/>
                  <a:gd name="T8" fmla="*/ 130 w 130"/>
                  <a:gd name="T9" fmla="*/ 77 h 77"/>
                  <a:gd name="T10" fmla="*/ 130 w 130"/>
                  <a:gd name="T11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77">
                    <a:moveTo>
                      <a:pt x="130" y="59"/>
                    </a:moveTo>
                    <a:lnTo>
                      <a:pt x="75" y="2"/>
                    </a:lnTo>
                    <a:lnTo>
                      <a:pt x="2" y="0"/>
                    </a:lnTo>
                    <a:lnTo>
                      <a:pt x="0" y="73"/>
                    </a:lnTo>
                    <a:lnTo>
                      <a:pt x="130" y="77"/>
                    </a:lnTo>
                    <a:lnTo>
                      <a:pt x="130" y="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5270501" y="5959475"/>
                <a:ext cx="96838" cy="225425"/>
              </a:xfrm>
              <a:custGeom>
                <a:avLst/>
                <a:gdLst>
                  <a:gd name="T0" fmla="*/ 61 w 61"/>
                  <a:gd name="T1" fmla="*/ 0 h 142"/>
                  <a:gd name="T2" fmla="*/ 0 w 61"/>
                  <a:gd name="T3" fmla="*/ 142 h 142"/>
                  <a:gd name="T4" fmla="*/ 0 w 61"/>
                  <a:gd name="T5" fmla="*/ 142 h 142"/>
                  <a:gd name="T6" fmla="*/ 61 w 61"/>
                  <a:gd name="T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42">
                    <a:moveTo>
                      <a:pt x="61" y="0"/>
                    </a:moveTo>
                    <a:lnTo>
                      <a:pt x="0" y="142"/>
                    </a:lnTo>
                    <a:lnTo>
                      <a:pt x="0" y="14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C5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Freeform 40"/>
              <p:cNvSpPr>
                <a:spLocks/>
              </p:cNvSpPr>
              <p:nvPr/>
            </p:nvSpPr>
            <p:spPr bwMode="auto">
              <a:xfrm>
                <a:off x="5270501" y="5959475"/>
                <a:ext cx="96838" cy="225425"/>
              </a:xfrm>
              <a:custGeom>
                <a:avLst/>
                <a:gdLst>
                  <a:gd name="T0" fmla="*/ 61 w 61"/>
                  <a:gd name="T1" fmla="*/ 0 h 142"/>
                  <a:gd name="T2" fmla="*/ 0 w 61"/>
                  <a:gd name="T3" fmla="*/ 142 h 142"/>
                  <a:gd name="T4" fmla="*/ 0 w 61"/>
                  <a:gd name="T5" fmla="*/ 142 h 142"/>
                  <a:gd name="T6" fmla="*/ 61 w 61"/>
                  <a:gd name="T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142">
                    <a:moveTo>
                      <a:pt x="61" y="0"/>
                    </a:moveTo>
                    <a:lnTo>
                      <a:pt x="0" y="142"/>
                    </a:lnTo>
                    <a:lnTo>
                      <a:pt x="0" y="142"/>
                    </a:lnTo>
                    <a:lnTo>
                      <a:pt x="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0" name="Freeform 41"/>
              <p:cNvSpPr>
                <a:spLocks/>
              </p:cNvSpPr>
              <p:nvPr/>
            </p:nvSpPr>
            <p:spPr bwMode="auto">
              <a:xfrm>
                <a:off x="5057776" y="5756275"/>
                <a:ext cx="363538" cy="431800"/>
              </a:xfrm>
              <a:custGeom>
                <a:avLst/>
                <a:gdLst>
                  <a:gd name="T0" fmla="*/ 0 w 229"/>
                  <a:gd name="T1" fmla="*/ 0 h 272"/>
                  <a:gd name="T2" fmla="*/ 195 w 229"/>
                  <a:gd name="T3" fmla="*/ 128 h 272"/>
                  <a:gd name="T4" fmla="*/ 134 w 229"/>
                  <a:gd name="T5" fmla="*/ 270 h 272"/>
                  <a:gd name="T6" fmla="*/ 168 w 229"/>
                  <a:gd name="T7" fmla="*/ 272 h 272"/>
                  <a:gd name="T8" fmla="*/ 168 w 229"/>
                  <a:gd name="T9" fmla="*/ 270 h 272"/>
                  <a:gd name="T10" fmla="*/ 229 w 229"/>
                  <a:gd name="T11" fmla="*/ 116 h 272"/>
                  <a:gd name="T12" fmla="*/ 55 w 229"/>
                  <a:gd name="T13" fmla="*/ 2 h 272"/>
                  <a:gd name="T14" fmla="*/ 55 w 229"/>
                  <a:gd name="T15" fmla="*/ 2 h 272"/>
                  <a:gd name="T16" fmla="*/ 0 w 229"/>
                  <a:gd name="T17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272">
                    <a:moveTo>
                      <a:pt x="0" y="0"/>
                    </a:moveTo>
                    <a:lnTo>
                      <a:pt x="195" y="128"/>
                    </a:lnTo>
                    <a:lnTo>
                      <a:pt x="134" y="270"/>
                    </a:lnTo>
                    <a:lnTo>
                      <a:pt x="168" y="272"/>
                    </a:lnTo>
                    <a:lnTo>
                      <a:pt x="168" y="270"/>
                    </a:lnTo>
                    <a:lnTo>
                      <a:pt x="229" y="116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63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Freeform 42"/>
              <p:cNvSpPr>
                <a:spLocks/>
              </p:cNvSpPr>
              <p:nvPr/>
            </p:nvSpPr>
            <p:spPr bwMode="auto">
              <a:xfrm>
                <a:off x="5057776" y="5756275"/>
                <a:ext cx="363538" cy="431800"/>
              </a:xfrm>
              <a:custGeom>
                <a:avLst/>
                <a:gdLst>
                  <a:gd name="T0" fmla="*/ 0 w 229"/>
                  <a:gd name="T1" fmla="*/ 0 h 272"/>
                  <a:gd name="T2" fmla="*/ 195 w 229"/>
                  <a:gd name="T3" fmla="*/ 128 h 272"/>
                  <a:gd name="T4" fmla="*/ 134 w 229"/>
                  <a:gd name="T5" fmla="*/ 270 h 272"/>
                  <a:gd name="T6" fmla="*/ 168 w 229"/>
                  <a:gd name="T7" fmla="*/ 272 h 272"/>
                  <a:gd name="T8" fmla="*/ 168 w 229"/>
                  <a:gd name="T9" fmla="*/ 270 h 272"/>
                  <a:gd name="T10" fmla="*/ 229 w 229"/>
                  <a:gd name="T11" fmla="*/ 116 h 272"/>
                  <a:gd name="T12" fmla="*/ 55 w 229"/>
                  <a:gd name="T13" fmla="*/ 2 h 272"/>
                  <a:gd name="T14" fmla="*/ 55 w 229"/>
                  <a:gd name="T15" fmla="*/ 2 h 272"/>
                  <a:gd name="T16" fmla="*/ 0 w 229"/>
                  <a:gd name="T17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272">
                    <a:moveTo>
                      <a:pt x="0" y="0"/>
                    </a:moveTo>
                    <a:lnTo>
                      <a:pt x="195" y="128"/>
                    </a:lnTo>
                    <a:lnTo>
                      <a:pt x="134" y="270"/>
                    </a:lnTo>
                    <a:lnTo>
                      <a:pt x="168" y="272"/>
                    </a:lnTo>
                    <a:lnTo>
                      <a:pt x="168" y="270"/>
                    </a:lnTo>
                    <a:lnTo>
                      <a:pt x="229" y="116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Freeform 43"/>
              <p:cNvSpPr>
                <a:spLocks/>
              </p:cNvSpPr>
              <p:nvPr/>
            </p:nvSpPr>
            <p:spPr bwMode="auto">
              <a:xfrm>
                <a:off x="5267326" y="6184900"/>
                <a:ext cx="57150" cy="115888"/>
              </a:xfrm>
              <a:custGeom>
                <a:avLst/>
                <a:gdLst>
                  <a:gd name="T0" fmla="*/ 2 w 36"/>
                  <a:gd name="T1" fmla="*/ 0 h 73"/>
                  <a:gd name="T2" fmla="*/ 0 w 36"/>
                  <a:gd name="T3" fmla="*/ 73 h 73"/>
                  <a:gd name="T4" fmla="*/ 34 w 36"/>
                  <a:gd name="T5" fmla="*/ 73 h 73"/>
                  <a:gd name="T6" fmla="*/ 36 w 36"/>
                  <a:gd name="T7" fmla="*/ 2 h 73"/>
                  <a:gd name="T8" fmla="*/ 2 w 36"/>
                  <a:gd name="T9" fmla="*/ 0 h 73"/>
                  <a:gd name="T10" fmla="*/ 2 w 36"/>
                  <a:gd name="T11" fmla="*/ 0 h 73"/>
                  <a:gd name="T12" fmla="*/ 2 w 36"/>
                  <a:gd name="T13" fmla="*/ 0 h 73"/>
                  <a:gd name="T14" fmla="*/ 2 w 36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73">
                    <a:moveTo>
                      <a:pt x="2" y="0"/>
                    </a:moveTo>
                    <a:lnTo>
                      <a:pt x="0" y="73"/>
                    </a:lnTo>
                    <a:lnTo>
                      <a:pt x="34" y="73"/>
                    </a:lnTo>
                    <a:lnTo>
                      <a:pt x="36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922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3" name="Freeform 44"/>
              <p:cNvSpPr>
                <a:spLocks/>
              </p:cNvSpPr>
              <p:nvPr/>
            </p:nvSpPr>
            <p:spPr bwMode="auto">
              <a:xfrm>
                <a:off x="5267326" y="6184900"/>
                <a:ext cx="57150" cy="115888"/>
              </a:xfrm>
              <a:custGeom>
                <a:avLst/>
                <a:gdLst>
                  <a:gd name="T0" fmla="*/ 2 w 36"/>
                  <a:gd name="T1" fmla="*/ 0 h 73"/>
                  <a:gd name="T2" fmla="*/ 0 w 36"/>
                  <a:gd name="T3" fmla="*/ 73 h 73"/>
                  <a:gd name="T4" fmla="*/ 34 w 36"/>
                  <a:gd name="T5" fmla="*/ 73 h 73"/>
                  <a:gd name="T6" fmla="*/ 36 w 36"/>
                  <a:gd name="T7" fmla="*/ 2 h 73"/>
                  <a:gd name="T8" fmla="*/ 2 w 36"/>
                  <a:gd name="T9" fmla="*/ 0 h 73"/>
                  <a:gd name="T10" fmla="*/ 2 w 36"/>
                  <a:gd name="T11" fmla="*/ 0 h 73"/>
                  <a:gd name="T12" fmla="*/ 2 w 36"/>
                  <a:gd name="T13" fmla="*/ 0 h 73"/>
                  <a:gd name="T14" fmla="*/ 2 w 36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73">
                    <a:moveTo>
                      <a:pt x="2" y="0"/>
                    </a:moveTo>
                    <a:lnTo>
                      <a:pt x="0" y="73"/>
                    </a:lnTo>
                    <a:lnTo>
                      <a:pt x="34" y="73"/>
                    </a:lnTo>
                    <a:lnTo>
                      <a:pt x="36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Freeform 45"/>
              <p:cNvSpPr>
                <a:spLocks/>
              </p:cNvSpPr>
              <p:nvPr/>
            </p:nvSpPr>
            <p:spPr bwMode="auto">
              <a:xfrm>
                <a:off x="4667251" y="4797425"/>
                <a:ext cx="566738" cy="742950"/>
              </a:xfrm>
              <a:custGeom>
                <a:avLst/>
                <a:gdLst>
                  <a:gd name="T0" fmla="*/ 0 w 357"/>
                  <a:gd name="T1" fmla="*/ 458 h 468"/>
                  <a:gd name="T2" fmla="*/ 345 w 357"/>
                  <a:gd name="T3" fmla="*/ 468 h 468"/>
                  <a:gd name="T4" fmla="*/ 357 w 357"/>
                  <a:gd name="T5" fmla="*/ 10 h 468"/>
                  <a:gd name="T6" fmla="*/ 14 w 357"/>
                  <a:gd name="T7" fmla="*/ 0 h 468"/>
                  <a:gd name="T8" fmla="*/ 0 w 357"/>
                  <a:gd name="T9" fmla="*/ 45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468">
                    <a:moveTo>
                      <a:pt x="0" y="458"/>
                    </a:moveTo>
                    <a:lnTo>
                      <a:pt x="345" y="468"/>
                    </a:lnTo>
                    <a:lnTo>
                      <a:pt x="357" y="10"/>
                    </a:lnTo>
                    <a:lnTo>
                      <a:pt x="14" y="0"/>
                    </a:lnTo>
                    <a:lnTo>
                      <a:pt x="0" y="458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Freeform 46"/>
              <p:cNvSpPr>
                <a:spLocks/>
              </p:cNvSpPr>
              <p:nvPr/>
            </p:nvSpPr>
            <p:spPr bwMode="auto">
              <a:xfrm>
                <a:off x="4667251" y="4797425"/>
                <a:ext cx="566738" cy="742950"/>
              </a:xfrm>
              <a:custGeom>
                <a:avLst/>
                <a:gdLst>
                  <a:gd name="T0" fmla="*/ 0 w 357"/>
                  <a:gd name="T1" fmla="*/ 458 h 468"/>
                  <a:gd name="T2" fmla="*/ 345 w 357"/>
                  <a:gd name="T3" fmla="*/ 468 h 468"/>
                  <a:gd name="T4" fmla="*/ 357 w 357"/>
                  <a:gd name="T5" fmla="*/ 10 h 468"/>
                  <a:gd name="T6" fmla="*/ 14 w 357"/>
                  <a:gd name="T7" fmla="*/ 0 h 468"/>
                  <a:gd name="T8" fmla="*/ 0 w 357"/>
                  <a:gd name="T9" fmla="*/ 45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468">
                    <a:moveTo>
                      <a:pt x="0" y="458"/>
                    </a:moveTo>
                    <a:lnTo>
                      <a:pt x="345" y="468"/>
                    </a:lnTo>
                    <a:lnTo>
                      <a:pt x="357" y="10"/>
                    </a:lnTo>
                    <a:lnTo>
                      <a:pt x="14" y="0"/>
                    </a:lnTo>
                    <a:lnTo>
                      <a:pt x="0" y="45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6" name="Freeform 47"/>
              <p:cNvSpPr>
                <a:spLocks/>
              </p:cNvSpPr>
              <p:nvPr/>
            </p:nvSpPr>
            <p:spPr bwMode="auto">
              <a:xfrm>
                <a:off x="4664076" y="5553075"/>
                <a:ext cx="550863" cy="180975"/>
              </a:xfrm>
              <a:custGeom>
                <a:avLst/>
                <a:gdLst>
                  <a:gd name="T0" fmla="*/ 0 w 347"/>
                  <a:gd name="T1" fmla="*/ 104 h 114"/>
                  <a:gd name="T2" fmla="*/ 345 w 347"/>
                  <a:gd name="T3" fmla="*/ 114 h 114"/>
                  <a:gd name="T4" fmla="*/ 347 w 347"/>
                  <a:gd name="T5" fmla="*/ 8 h 114"/>
                  <a:gd name="T6" fmla="*/ 2 w 347"/>
                  <a:gd name="T7" fmla="*/ 0 h 114"/>
                  <a:gd name="T8" fmla="*/ 0 w 347"/>
                  <a:gd name="T9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14">
                    <a:moveTo>
                      <a:pt x="0" y="104"/>
                    </a:moveTo>
                    <a:lnTo>
                      <a:pt x="345" y="114"/>
                    </a:lnTo>
                    <a:lnTo>
                      <a:pt x="347" y="8"/>
                    </a:lnTo>
                    <a:lnTo>
                      <a:pt x="2" y="0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7" name="Freeform 48"/>
              <p:cNvSpPr>
                <a:spLocks/>
              </p:cNvSpPr>
              <p:nvPr/>
            </p:nvSpPr>
            <p:spPr bwMode="auto">
              <a:xfrm>
                <a:off x="4664076" y="5553075"/>
                <a:ext cx="550863" cy="180975"/>
              </a:xfrm>
              <a:custGeom>
                <a:avLst/>
                <a:gdLst>
                  <a:gd name="T0" fmla="*/ 0 w 347"/>
                  <a:gd name="T1" fmla="*/ 104 h 114"/>
                  <a:gd name="T2" fmla="*/ 345 w 347"/>
                  <a:gd name="T3" fmla="*/ 114 h 114"/>
                  <a:gd name="T4" fmla="*/ 347 w 347"/>
                  <a:gd name="T5" fmla="*/ 8 h 114"/>
                  <a:gd name="T6" fmla="*/ 2 w 347"/>
                  <a:gd name="T7" fmla="*/ 0 h 114"/>
                  <a:gd name="T8" fmla="*/ 0 w 347"/>
                  <a:gd name="T9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14">
                    <a:moveTo>
                      <a:pt x="0" y="104"/>
                    </a:moveTo>
                    <a:lnTo>
                      <a:pt x="345" y="114"/>
                    </a:lnTo>
                    <a:lnTo>
                      <a:pt x="347" y="8"/>
                    </a:lnTo>
                    <a:lnTo>
                      <a:pt x="2" y="0"/>
                    </a:lnTo>
                    <a:lnTo>
                      <a:pt x="0" y="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8" name="Freeform 49"/>
              <p:cNvSpPr>
                <a:spLocks noEditPoints="1"/>
              </p:cNvSpPr>
              <p:nvPr/>
            </p:nvSpPr>
            <p:spPr bwMode="auto">
              <a:xfrm>
                <a:off x="4732338" y="4800600"/>
                <a:ext cx="501650" cy="727075"/>
              </a:xfrm>
              <a:custGeom>
                <a:avLst/>
                <a:gdLst>
                  <a:gd name="T0" fmla="*/ 308 w 316"/>
                  <a:gd name="T1" fmla="*/ 308 h 458"/>
                  <a:gd name="T2" fmla="*/ 308 w 316"/>
                  <a:gd name="T3" fmla="*/ 308 h 458"/>
                  <a:gd name="T4" fmla="*/ 308 w 316"/>
                  <a:gd name="T5" fmla="*/ 308 h 458"/>
                  <a:gd name="T6" fmla="*/ 308 w 316"/>
                  <a:gd name="T7" fmla="*/ 308 h 458"/>
                  <a:gd name="T8" fmla="*/ 12 w 316"/>
                  <a:gd name="T9" fmla="*/ 0 h 458"/>
                  <a:gd name="T10" fmla="*/ 0 w 316"/>
                  <a:gd name="T11" fmla="*/ 458 h 458"/>
                  <a:gd name="T12" fmla="*/ 32 w 316"/>
                  <a:gd name="T13" fmla="*/ 458 h 458"/>
                  <a:gd name="T14" fmla="*/ 38 w 316"/>
                  <a:gd name="T15" fmla="*/ 205 h 458"/>
                  <a:gd name="T16" fmla="*/ 42 w 316"/>
                  <a:gd name="T17" fmla="*/ 62 h 458"/>
                  <a:gd name="T18" fmla="*/ 314 w 316"/>
                  <a:gd name="T19" fmla="*/ 69 h 458"/>
                  <a:gd name="T20" fmla="*/ 316 w 316"/>
                  <a:gd name="T21" fmla="*/ 8 h 458"/>
                  <a:gd name="T22" fmla="*/ 12 w 316"/>
                  <a:gd name="T23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6" h="458">
                    <a:moveTo>
                      <a:pt x="308" y="308"/>
                    </a:moveTo>
                    <a:lnTo>
                      <a:pt x="308" y="308"/>
                    </a:lnTo>
                    <a:lnTo>
                      <a:pt x="308" y="308"/>
                    </a:lnTo>
                    <a:lnTo>
                      <a:pt x="308" y="308"/>
                    </a:lnTo>
                    <a:close/>
                    <a:moveTo>
                      <a:pt x="12" y="0"/>
                    </a:moveTo>
                    <a:lnTo>
                      <a:pt x="0" y="458"/>
                    </a:lnTo>
                    <a:lnTo>
                      <a:pt x="32" y="458"/>
                    </a:lnTo>
                    <a:lnTo>
                      <a:pt x="38" y="205"/>
                    </a:lnTo>
                    <a:lnTo>
                      <a:pt x="42" y="62"/>
                    </a:lnTo>
                    <a:lnTo>
                      <a:pt x="314" y="69"/>
                    </a:lnTo>
                    <a:lnTo>
                      <a:pt x="316" y="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602B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0" name="Freeform 50"/>
              <p:cNvSpPr>
                <a:spLocks noEditPoints="1"/>
              </p:cNvSpPr>
              <p:nvPr/>
            </p:nvSpPr>
            <p:spPr bwMode="auto">
              <a:xfrm>
                <a:off x="4732338" y="4800600"/>
                <a:ext cx="501650" cy="727075"/>
              </a:xfrm>
              <a:custGeom>
                <a:avLst/>
                <a:gdLst>
                  <a:gd name="T0" fmla="*/ 308 w 316"/>
                  <a:gd name="T1" fmla="*/ 308 h 458"/>
                  <a:gd name="T2" fmla="*/ 308 w 316"/>
                  <a:gd name="T3" fmla="*/ 308 h 458"/>
                  <a:gd name="T4" fmla="*/ 308 w 316"/>
                  <a:gd name="T5" fmla="*/ 308 h 458"/>
                  <a:gd name="T6" fmla="*/ 308 w 316"/>
                  <a:gd name="T7" fmla="*/ 308 h 458"/>
                  <a:gd name="T8" fmla="*/ 12 w 316"/>
                  <a:gd name="T9" fmla="*/ 0 h 458"/>
                  <a:gd name="T10" fmla="*/ 0 w 316"/>
                  <a:gd name="T11" fmla="*/ 458 h 458"/>
                  <a:gd name="T12" fmla="*/ 32 w 316"/>
                  <a:gd name="T13" fmla="*/ 458 h 458"/>
                  <a:gd name="T14" fmla="*/ 38 w 316"/>
                  <a:gd name="T15" fmla="*/ 205 h 458"/>
                  <a:gd name="T16" fmla="*/ 42 w 316"/>
                  <a:gd name="T17" fmla="*/ 62 h 458"/>
                  <a:gd name="T18" fmla="*/ 314 w 316"/>
                  <a:gd name="T19" fmla="*/ 69 h 458"/>
                  <a:gd name="T20" fmla="*/ 316 w 316"/>
                  <a:gd name="T21" fmla="*/ 8 h 458"/>
                  <a:gd name="T22" fmla="*/ 12 w 316"/>
                  <a:gd name="T23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6" h="458">
                    <a:moveTo>
                      <a:pt x="308" y="308"/>
                    </a:moveTo>
                    <a:lnTo>
                      <a:pt x="308" y="308"/>
                    </a:lnTo>
                    <a:lnTo>
                      <a:pt x="308" y="308"/>
                    </a:lnTo>
                    <a:lnTo>
                      <a:pt x="308" y="308"/>
                    </a:lnTo>
                    <a:moveTo>
                      <a:pt x="12" y="0"/>
                    </a:moveTo>
                    <a:lnTo>
                      <a:pt x="0" y="458"/>
                    </a:lnTo>
                    <a:lnTo>
                      <a:pt x="32" y="458"/>
                    </a:lnTo>
                    <a:lnTo>
                      <a:pt x="38" y="205"/>
                    </a:lnTo>
                    <a:lnTo>
                      <a:pt x="42" y="62"/>
                    </a:lnTo>
                    <a:lnTo>
                      <a:pt x="314" y="69"/>
                    </a:lnTo>
                    <a:lnTo>
                      <a:pt x="316" y="8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Rectangle 51"/>
              <p:cNvSpPr>
                <a:spLocks noChangeArrowheads="1"/>
              </p:cNvSpPr>
              <p:nvPr/>
            </p:nvSpPr>
            <p:spPr bwMode="auto">
              <a:xfrm>
                <a:off x="4725988" y="5721350"/>
                <a:ext cx="50800" cy="1588"/>
              </a:xfrm>
              <a:prstGeom prst="rect">
                <a:avLst/>
              </a:prstGeom>
              <a:solidFill>
                <a:srgbClr val="D4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2" name="Rectangle 52"/>
              <p:cNvSpPr>
                <a:spLocks noChangeArrowheads="1"/>
              </p:cNvSpPr>
              <p:nvPr/>
            </p:nvSpPr>
            <p:spPr bwMode="auto">
              <a:xfrm>
                <a:off x="4725988" y="5721350"/>
                <a:ext cx="50800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Freeform 53"/>
              <p:cNvSpPr>
                <a:spLocks/>
              </p:cNvSpPr>
              <p:nvPr/>
            </p:nvSpPr>
            <p:spPr bwMode="auto">
              <a:xfrm>
                <a:off x="4725988" y="5553075"/>
                <a:ext cx="57150" cy="168275"/>
              </a:xfrm>
              <a:custGeom>
                <a:avLst/>
                <a:gdLst>
                  <a:gd name="T0" fmla="*/ 2 w 36"/>
                  <a:gd name="T1" fmla="*/ 0 h 106"/>
                  <a:gd name="T2" fmla="*/ 0 w 36"/>
                  <a:gd name="T3" fmla="*/ 106 h 106"/>
                  <a:gd name="T4" fmla="*/ 32 w 36"/>
                  <a:gd name="T5" fmla="*/ 106 h 106"/>
                  <a:gd name="T6" fmla="*/ 36 w 36"/>
                  <a:gd name="T7" fmla="*/ 2 h 106"/>
                  <a:gd name="T8" fmla="*/ 2 w 36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2" y="0"/>
                    </a:moveTo>
                    <a:lnTo>
                      <a:pt x="0" y="106"/>
                    </a:lnTo>
                    <a:lnTo>
                      <a:pt x="32" y="106"/>
                    </a:lnTo>
                    <a:lnTo>
                      <a:pt x="36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602B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4" name="Freeform 54"/>
              <p:cNvSpPr>
                <a:spLocks/>
              </p:cNvSpPr>
              <p:nvPr/>
            </p:nvSpPr>
            <p:spPr bwMode="auto">
              <a:xfrm>
                <a:off x="4725988" y="5553075"/>
                <a:ext cx="57150" cy="168275"/>
              </a:xfrm>
              <a:custGeom>
                <a:avLst/>
                <a:gdLst>
                  <a:gd name="T0" fmla="*/ 2 w 36"/>
                  <a:gd name="T1" fmla="*/ 0 h 106"/>
                  <a:gd name="T2" fmla="*/ 0 w 36"/>
                  <a:gd name="T3" fmla="*/ 106 h 106"/>
                  <a:gd name="T4" fmla="*/ 32 w 36"/>
                  <a:gd name="T5" fmla="*/ 106 h 106"/>
                  <a:gd name="T6" fmla="*/ 36 w 36"/>
                  <a:gd name="T7" fmla="*/ 2 h 106"/>
                  <a:gd name="T8" fmla="*/ 2 w 36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6">
                    <a:moveTo>
                      <a:pt x="2" y="0"/>
                    </a:moveTo>
                    <a:lnTo>
                      <a:pt x="0" y="106"/>
                    </a:lnTo>
                    <a:lnTo>
                      <a:pt x="32" y="106"/>
                    </a:lnTo>
                    <a:lnTo>
                      <a:pt x="36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5" name="Freeform 55"/>
              <p:cNvSpPr>
                <a:spLocks/>
              </p:cNvSpPr>
              <p:nvPr/>
            </p:nvSpPr>
            <p:spPr bwMode="auto">
              <a:xfrm>
                <a:off x="4776788" y="4899025"/>
                <a:ext cx="500063" cy="863600"/>
              </a:xfrm>
              <a:custGeom>
                <a:avLst/>
                <a:gdLst>
                  <a:gd name="T0" fmla="*/ 157 w 160"/>
                  <a:gd name="T1" fmla="*/ 125 h 276"/>
                  <a:gd name="T2" fmla="*/ 160 w 160"/>
                  <a:gd name="T3" fmla="*/ 4 h 276"/>
                  <a:gd name="T4" fmla="*/ 7 w 160"/>
                  <a:gd name="T5" fmla="*/ 0 h 276"/>
                  <a:gd name="T6" fmla="*/ 0 w 160"/>
                  <a:gd name="T7" fmla="*/ 272 h 276"/>
                  <a:gd name="T8" fmla="*/ 153 w 160"/>
                  <a:gd name="T9" fmla="*/ 276 h 276"/>
                  <a:gd name="T10" fmla="*/ 142 w 160"/>
                  <a:gd name="T11" fmla="*/ 125 h 276"/>
                  <a:gd name="T12" fmla="*/ 157 w 160"/>
                  <a:gd name="T13" fmla="*/ 12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76">
                    <a:moveTo>
                      <a:pt x="157" y="125"/>
                    </a:moveTo>
                    <a:cubicBezTo>
                      <a:pt x="160" y="4"/>
                      <a:pt x="160" y="4"/>
                      <a:pt x="160" y="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153" y="276"/>
                      <a:pt x="153" y="276"/>
                      <a:pt x="153" y="276"/>
                    </a:cubicBezTo>
                    <a:cubicBezTo>
                      <a:pt x="153" y="276"/>
                      <a:pt x="153" y="150"/>
                      <a:pt x="142" y="125"/>
                    </a:cubicBezTo>
                    <a:cubicBezTo>
                      <a:pt x="157" y="125"/>
                      <a:pt x="157" y="125"/>
                      <a:pt x="157" y="125"/>
                    </a:cubicBezTo>
                  </a:path>
                </a:pathLst>
              </a:custGeom>
              <a:solidFill>
                <a:srgbClr val="EB3C00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7" name="Freeform 56"/>
              <p:cNvSpPr>
                <a:spLocks noEditPoints="1"/>
              </p:cNvSpPr>
              <p:nvPr/>
            </p:nvSpPr>
            <p:spPr bwMode="auto">
              <a:xfrm>
                <a:off x="4776788" y="5527675"/>
                <a:ext cx="6350" cy="222250"/>
              </a:xfrm>
              <a:custGeom>
                <a:avLst/>
                <a:gdLst>
                  <a:gd name="T0" fmla="*/ 0 w 4"/>
                  <a:gd name="T1" fmla="*/ 122 h 140"/>
                  <a:gd name="T2" fmla="*/ 0 w 4"/>
                  <a:gd name="T3" fmla="*/ 140 h 140"/>
                  <a:gd name="T4" fmla="*/ 0 w 4"/>
                  <a:gd name="T5" fmla="*/ 122 h 140"/>
                  <a:gd name="T6" fmla="*/ 4 w 4"/>
                  <a:gd name="T7" fmla="*/ 0 h 140"/>
                  <a:gd name="T8" fmla="*/ 4 w 4"/>
                  <a:gd name="T9" fmla="*/ 18 h 140"/>
                  <a:gd name="T10" fmla="*/ 4 w 4"/>
                  <a:gd name="T11" fmla="*/ 18 h 140"/>
                  <a:gd name="T12" fmla="*/ 4 w 4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0">
                    <a:moveTo>
                      <a:pt x="0" y="122"/>
                    </a:moveTo>
                    <a:lnTo>
                      <a:pt x="0" y="140"/>
                    </a:lnTo>
                    <a:lnTo>
                      <a:pt x="0" y="122"/>
                    </a:lnTo>
                    <a:close/>
                    <a:moveTo>
                      <a:pt x="4" y="0"/>
                    </a:moveTo>
                    <a:lnTo>
                      <a:pt x="4" y="18"/>
                    </a:lnTo>
                    <a:lnTo>
                      <a:pt x="4" y="1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4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Freeform 57"/>
              <p:cNvSpPr>
                <a:spLocks noEditPoints="1"/>
              </p:cNvSpPr>
              <p:nvPr/>
            </p:nvSpPr>
            <p:spPr bwMode="auto">
              <a:xfrm>
                <a:off x="4776788" y="5527675"/>
                <a:ext cx="6350" cy="222250"/>
              </a:xfrm>
              <a:custGeom>
                <a:avLst/>
                <a:gdLst>
                  <a:gd name="T0" fmla="*/ 0 w 4"/>
                  <a:gd name="T1" fmla="*/ 122 h 140"/>
                  <a:gd name="T2" fmla="*/ 0 w 4"/>
                  <a:gd name="T3" fmla="*/ 140 h 140"/>
                  <a:gd name="T4" fmla="*/ 0 w 4"/>
                  <a:gd name="T5" fmla="*/ 122 h 140"/>
                  <a:gd name="T6" fmla="*/ 4 w 4"/>
                  <a:gd name="T7" fmla="*/ 0 h 140"/>
                  <a:gd name="T8" fmla="*/ 4 w 4"/>
                  <a:gd name="T9" fmla="*/ 18 h 140"/>
                  <a:gd name="T10" fmla="*/ 4 w 4"/>
                  <a:gd name="T11" fmla="*/ 18 h 140"/>
                  <a:gd name="T12" fmla="*/ 4 w 4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0">
                    <a:moveTo>
                      <a:pt x="0" y="122"/>
                    </a:moveTo>
                    <a:lnTo>
                      <a:pt x="0" y="140"/>
                    </a:lnTo>
                    <a:lnTo>
                      <a:pt x="0" y="122"/>
                    </a:lnTo>
                    <a:moveTo>
                      <a:pt x="4" y="0"/>
                    </a:moveTo>
                    <a:lnTo>
                      <a:pt x="4" y="18"/>
                    </a:lnTo>
                    <a:lnTo>
                      <a:pt x="4" y="18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9" name="Freeform 58"/>
              <p:cNvSpPr>
                <a:spLocks noEditPoints="1"/>
              </p:cNvSpPr>
              <p:nvPr/>
            </p:nvSpPr>
            <p:spPr bwMode="auto">
              <a:xfrm>
                <a:off x="5254626" y="57626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F67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0" name="Rectangle 59"/>
              <p:cNvSpPr>
                <a:spLocks noChangeArrowheads="1"/>
              </p:cNvSpPr>
              <p:nvPr/>
            </p:nvSpPr>
            <p:spPr bwMode="auto">
              <a:xfrm>
                <a:off x="4783138" y="5527675"/>
                <a:ext cx="1588" cy="1588"/>
              </a:xfrm>
              <a:prstGeom prst="rect">
                <a:avLst/>
              </a:prstGeom>
              <a:solidFill>
                <a:srgbClr val="1C75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4783138" y="55276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4783138" y="5126038"/>
                <a:ext cx="9525" cy="401638"/>
              </a:xfrm>
              <a:custGeom>
                <a:avLst/>
                <a:gdLst>
                  <a:gd name="T0" fmla="*/ 6 w 6"/>
                  <a:gd name="T1" fmla="*/ 0 h 253"/>
                  <a:gd name="T2" fmla="*/ 0 w 6"/>
                  <a:gd name="T3" fmla="*/ 253 h 253"/>
                  <a:gd name="T4" fmla="*/ 0 w 6"/>
                  <a:gd name="T5" fmla="*/ 253 h 253"/>
                  <a:gd name="T6" fmla="*/ 6 w 6"/>
                  <a:gd name="T7" fmla="*/ 0 h 253"/>
                  <a:gd name="T8" fmla="*/ 6 w 6"/>
                  <a:gd name="T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53">
                    <a:moveTo>
                      <a:pt x="6" y="0"/>
                    </a:moveTo>
                    <a:lnTo>
                      <a:pt x="0" y="253"/>
                    </a:lnTo>
                    <a:lnTo>
                      <a:pt x="0" y="253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226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783138" y="5126038"/>
                <a:ext cx="9525" cy="401638"/>
              </a:xfrm>
              <a:custGeom>
                <a:avLst/>
                <a:gdLst>
                  <a:gd name="T0" fmla="*/ 6 w 6"/>
                  <a:gd name="T1" fmla="*/ 0 h 253"/>
                  <a:gd name="T2" fmla="*/ 0 w 6"/>
                  <a:gd name="T3" fmla="*/ 253 h 253"/>
                  <a:gd name="T4" fmla="*/ 0 w 6"/>
                  <a:gd name="T5" fmla="*/ 253 h 253"/>
                  <a:gd name="T6" fmla="*/ 6 w 6"/>
                  <a:gd name="T7" fmla="*/ 0 h 253"/>
                  <a:gd name="T8" fmla="*/ 6 w 6"/>
                  <a:gd name="T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53">
                    <a:moveTo>
                      <a:pt x="6" y="0"/>
                    </a:moveTo>
                    <a:lnTo>
                      <a:pt x="0" y="253"/>
                    </a:lnTo>
                    <a:lnTo>
                      <a:pt x="0" y="253"/>
                    </a:ln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4776788" y="5556250"/>
                <a:ext cx="6350" cy="165100"/>
              </a:xfrm>
              <a:custGeom>
                <a:avLst/>
                <a:gdLst>
                  <a:gd name="T0" fmla="*/ 4 w 4"/>
                  <a:gd name="T1" fmla="*/ 0 h 104"/>
                  <a:gd name="T2" fmla="*/ 0 w 4"/>
                  <a:gd name="T3" fmla="*/ 104 h 104"/>
                  <a:gd name="T4" fmla="*/ 4 w 4"/>
                  <a:gd name="T5" fmla="*/ 0 h 104"/>
                  <a:gd name="T6" fmla="*/ 4 w 4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04">
                    <a:moveTo>
                      <a:pt x="4" y="0"/>
                    </a:moveTo>
                    <a:lnTo>
                      <a:pt x="0" y="10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26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4776788" y="5556250"/>
                <a:ext cx="6350" cy="165100"/>
              </a:xfrm>
              <a:custGeom>
                <a:avLst/>
                <a:gdLst>
                  <a:gd name="T0" fmla="*/ 4 w 4"/>
                  <a:gd name="T1" fmla="*/ 0 h 104"/>
                  <a:gd name="T2" fmla="*/ 0 w 4"/>
                  <a:gd name="T3" fmla="*/ 104 h 104"/>
                  <a:gd name="T4" fmla="*/ 4 w 4"/>
                  <a:gd name="T5" fmla="*/ 0 h 104"/>
                  <a:gd name="T6" fmla="*/ 4 w 4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04">
                    <a:moveTo>
                      <a:pt x="4" y="0"/>
                    </a:moveTo>
                    <a:lnTo>
                      <a:pt x="0" y="104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6" name="Freeform 65"/>
              <p:cNvSpPr>
                <a:spLocks/>
              </p:cNvSpPr>
              <p:nvPr/>
            </p:nvSpPr>
            <p:spPr bwMode="auto">
              <a:xfrm>
                <a:off x="4776788" y="5126038"/>
                <a:ext cx="477838" cy="636588"/>
              </a:xfrm>
              <a:custGeom>
                <a:avLst/>
                <a:gdLst>
                  <a:gd name="T0" fmla="*/ 5 w 153"/>
                  <a:gd name="T1" fmla="*/ 0 h 203"/>
                  <a:gd name="T2" fmla="*/ 2 w 153"/>
                  <a:gd name="T3" fmla="*/ 128 h 203"/>
                  <a:gd name="T4" fmla="*/ 2 w 153"/>
                  <a:gd name="T5" fmla="*/ 128 h 203"/>
                  <a:gd name="T6" fmla="*/ 2 w 153"/>
                  <a:gd name="T7" fmla="*/ 137 h 203"/>
                  <a:gd name="T8" fmla="*/ 0 w 153"/>
                  <a:gd name="T9" fmla="*/ 190 h 203"/>
                  <a:gd name="T10" fmla="*/ 0 w 153"/>
                  <a:gd name="T11" fmla="*/ 190 h 203"/>
                  <a:gd name="T12" fmla="*/ 0 w 153"/>
                  <a:gd name="T13" fmla="*/ 199 h 203"/>
                  <a:gd name="T14" fmla="*/ 153 w 153"/>
                  <a:gd name="T15" fmla="*/ 203 h 203"/>
                  <a:gd name="T16" fmla="*/ 153 w 153"/>
                  <a:gd name="T17" fmla="*/ 203 h 203"/>
                  <a:gd name="T18" fmla="*/ 153 w 153"/>
                  <a:gd name="T19" fmla="*/ 203 h 203"/>
                  <a:gd name="T20" fmla="*/ 153 w 153"/>
                  <a:gd name="T21" fmla="*/ 203 h 203"/>
                  <a:gd name="T22" fmla="*/ 153 w 153"/>
                  <a:gd name="T23" fmla="*/ 203 h 203"/>
                  <a:gd name="T24" fmla="*/ 153 w 153"/>
                  <a:gd name="T25" fmla="*/ 203 h 203"/>
                  <a:gd name="T26" fmla="*/ 153 w 153"/>
                  <a:gd name="T27" fmla="*/ 203 h 203"/>
                  <a:gd name="T28" fmla="*/ 153 w 153"/>
                  <a:gd name="T29" fmla="*/ 203 h 203"/>
                  <a:gd name="T30" fmla="*/ 153 w 153"/>
                  <a:gd name="T31" fmla="*/ 203 h 203"/>
                  <a:gd name="T32" fmla="*/ 153 w 153"/>
                  <a:gd name="T33" fmla="*/ 203 h 203"/>
                  <a:gd name="T34" fmla="*/ 153 w 153"/>
                  <a:gd name="T35" fmla="*/ 203 h 203"/>
                  <a:gd name="T36" fmla="*/ 153 w 153"/>
                  <a:gd name="T37" fmla="*/ 203 h 203"/>
                  <a:gd name="T38" fmla="*/ 153 w 153"/>
                  <a:gd name="T39" fmla="*/ 203 h 203"/>
                  <a:gd name="T40" fmla="*/ 153 w 153"/>
                  <a:gd name="T41" fmla="*/ 203 h 203"/>
                  <a:gd name="T42" fmla="*/ 153 w 153"/>
                  <a:gd name="T43" fmla="*/ 203 h 203"/>
                  <a:gd name="T44" fmla="*/ 153 w 153"/>
                  <a:gd name="T45" fmla="*/ 203 h 203"/>
                  <a:gd name="T46" fmla="*/ 151 w 153"/>
                  <a:gd name="T47" fmla="*/ 119 h 203"/>
                  <a:gd name="T48" fmla="*/ 5 w 153"/>
                  <a:gd name="T4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3" h="203">
                    <a:moveTo>
                      <a:pt x="5" y="0"/>
                    </a:move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3"/>
                      <a:pt x="153" y="203"/>
                      <a:pt x="153" y="203"/>
                    </a:cubicBezTo>
                    <a:cubicBezTo>
                      <a:pt x="153" y="200"/>
                      <a:pt x="153" y="159"/>
                      <a:pt x="151" y="119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CC3500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7" name="Freeform 66"/>
              <p:cNvSpPr>
                <a:spLocks/>
              </p:cNvSpPr>
              <p:nvPr/>
            </p:nvSpPr>
            <p:spPr bwMode="auto">
              <a:xfrm>
                <a:off x="4491038" y="4899025"/>
                <a:ext cx="366713" cy="361950"/>
              </a:xfrm>
              <a:custGeom>
                <a:avLst/>
                <a:gdLst>
                  <a:gd name="T0" fmla="*/ 9 w 117"/>
                  <a:gd name="T1" fmla="*/ 59 h 116"/>
                  <a:gd name="T2" fmla="*/ 9 w 117"/>
                  <a:gd name="T3" fmla="*/ 59 h 116"/>
                  <a:gd name="T4" fmla="*/ 2 w 117"/>
                  <a:gd name="T5" fmla="*/ 76 h 116"/>
                  <a:gd name="T6" fmla="*/ 17 w 117"/>
                  <a:gd name="T7" fmla="*/ 88 h 116"/>
                  <a:gd name="T8" fmla="*/ 77 w 117"/>
                  <a:gd name="T9" fmla="*/ 116 h 116"/>
                  <a:gd name="T10" fmla="*/ 88 w 117"/>
                  <a:gd name="T11" fmla="*/ 87 h 116"/>
                  <a:gd name="T12" fmla="*/ 50 w 117"/>
                  <a:gd name="T13" fmla="*/ 70 h 116"/>
                  <a:gd name="T14" fmla="*/ 117 w 117"/>
                  <a:gd name="T15" fmla="*/ 26 h 116"/>
                  <a:gd name="T16" fmla="*/ 98 w 117"/>
                  <a:gd name="T17" fmla="*/ 0 h 116"/>
                  <a:gd name="T18" fmla="*/ 9 w 117"/>
                  <a:gd name="T19" fmla="*/ 5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116">
                    <a:moveTo>
                      <a:pt x="9" y="59"/>
                    </a:moveTo>
                    <a:cubicBezTo>
                      <a:pt x="9" y="59"/>
                      <a:pt x="9" y="59"/>
                      <a:pt x="9" y="59"/>
                    </a:cubicBezTo>
                    <a:cubicBezTo>
                      <a:pt x="3" y="63"/>
                      <a:pt x="0" y="70"/>
                      <a:pt x="2" y="76"/>
                    </a:cubicBezTo>
                    <a:cubicBezTo>
                      <a:pt x="4" y="83"/>
                      <a:pt x="11" y="84"/>
                      <a:pt x="17" y="88"/>
                    </a:cubicBezTo>
                    <a:cubicBezTo>
                      <a:pt x="77" y="116"/>
                      <a:pt x="77" y="116"/>
                      <a:pt x="77" y="116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98" y="0"/>
                      <a:pt x="98" y="0"/>
                      <a:pt x="98" y="0"/>
                    </a:cubicBezTo>
                    <a:lnTo>
                      <a:pt x="9" y="59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8" name="Freeform 67"/>
              <p:cNvSpPr>
                <a:spLocks/>
              </p:cNvSpPr>
              <p:nvPr/>
            </p:nvSpPr>
            <p:spPr bwMode="auto">
              <a:xfrm>
                <a:off x="4960938" y="4903788"/>
                <a:ext cx="147638" cy="57150"/>
              </a:xfrm>
              <a:custGeom>
                <a:avLst/>
                <a:gdLst>
                  <a:gd name="T0" fmla="*/ 0 w 47"/>
                  <a:gd name="T1" fmla="*/ 0 h 18"/>
                  <a:gd name="T2" fmla="*/ 23 w 47"/>
                  <a:gd name="T3" fmla="*/ 18 h 18"/>
                  <a:gd name="T4" fmla="*/ 47 w 47"/>
                  <a:gd name="T5" fmla="*/ 1 h 18"/>
                  <a:gd name="T6" fmla="*/ 0 w 47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8">
                    <a:moveTo>
                      <a:pt x="0" y="0"/>
                    </a:moveTo>
                    <a:cubicBezTo>
                      <a:pt x="3" y="10"/>
                      <a:pt x="12" y="18"/>
                      <a:pt x="23" y="18"/>
                    </a:cubicBezTo>
                    <a:cubicBezTo>
                      <a:pt x="34" y="18"/>
                      <a:pt x="44" y="11"/>
                      <a:pt x="47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9" name="Freeform 68"/>
              <p:cNvSpPr>
                <a:spLocks/>
              </p:cNvSpPr>
              <p:nvPr/>
            </p:nvSpPr>
            <p:spPr bwMode="auto">
              <a:xfrm>
                <a:off x="4995863" y="4779963"/>
                <a:ext cx="115888" cy="130175"/>
              </a:xfrm>
              <a:custGeom>
                <a:avLst/>
                <a:gdLst>
                  <a:gd name="T0" fmla="*/ 37 w 37"/>
                  <a:gd name="T1" fmla="*/ 4 h 42"/>
                  <a:gd name="T2" fmla="*/ 26 w 37"/>
                  <a:gd name="T3" fmla="*/ 0 h 42"/>
                  <a:gd name="T4" fmla="*/ 22 w 37"/>
                  <a:gd name="T5" fmla="*/ 9 h 42"/>
                  <a:gd name="T6" fmla="*/ 1 w 37"/>
                  <a:gd name="T7" fmla="*/ 8 h 42"/>
                  <a:gd name="T8" fmla="*/ 0 w 37"/>
                  <a:gd name="T9" fmla="*/ 42 h 42"/>
                  <a:gd name="T10" fmla="*/ 25 w 37"/>
                  <a:gd name="T11" fmla="*/ 42 h 42"/>
                  <a:gd name="T12" fmla="*/ 25 w 37"/>
                  <a:gd name="T13" fmla="*/ 23 h 42"/>
                  <a:gd name="T14" fmla="*/ 37 w 37"/>
                  <a:gd name="T15" fmla="*/ 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2">
                    <a:moveTo>
                      <a:pt x="37" y="4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17"/>
                      <a:pt x="28" y="7"/>
                      <a:pt x="37" y="4"/>
                    </a:cubicBezTo>
                    <a:close/>
                  </a:path>
                </a:pathLst>
              </a:custGeom>
              <a:solidFill>
                <a:srgbClr val="FD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0" name="Freeform 69"/>
              <p:cNvSpPr>
                <a:spLocks/>
              </p:cNvSpPr>
              <p:nvPr/>
            </p:nvSpPr>
            <p:spPr bwMode="auto">
              <a:xfrm>
                <a:off x="4783138" y="4883150"/>
                <a:ext cx="71438" cy="450850"/>
              </a:xfrm>
              <a:custGeom>
                <a:avLst/>
                <a:gdLst>
                  <a:gd name="T0" fmla="*/ 43 w 45"/>
                  <a:gd name="T1" fmla="*/ 284 h 284"/>
                  <a:gd name="T2" fmla="*/ 0 w 45"/>
                  <a:gd name="T3" fmla="*/ 282 h 284"/>
                  <a:gd name="T4" fmla="*/ 2 w 45"/>
                  <a:gd name="T5" fmla="*/ 0 h 284"/>
                  <a:gd name="T6" fmla="*/ 45 w 45"/>
                  <a:gd name="T7" fmla="*/ 2 h 284"/>
                  <a:gd name="T8" fmla="*/ 43 w 45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84">
                    <a:moveTo>
                      <a:pt x="43" y="284"/>
                    </a:moveTo>
                    <a:lnTo>
                      <a:pt x="0" y="282"/>
                    </a:lnTo>
                    <a:lnTo>
                      <a:pt x="2" y="0"/>
                    </a:lnTo>
                    <a:lnTo>
                      <a:pt x="45" y="2"/>
                    </a:lnTo>
                    <a:lnTo>
                      <a:pt x="43" y="284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2" name="Freeform 71"/>
              <p:cNvSpPr>
                <a:spLocks/>
              </p:cNvSpPr>
              <p:nvPr/>
            </p:nvSpPr>
            <p:spPr bwMode="auto">
              <a:xfrm>
                <a:off x="5127626" y="4910138"/>
                <a:ext cx="200025" cy="344488"/>
              </a:xfrm>
              <a:custGeom>
                <a:avLst/>
                <a:gdLst>
                  <a:gd name="T0" fmla="*/ 61 w 126"/>
                  <a:gd name="T1" fmla="*/ 0 h 217"/>
                  <a:gd name="T2" fmla="*/ 0 w 126"/>
                  <a:gd name="T3" fmla="*/ 18 h 217"/>
                  <a:gd name="T4" fmla="*/ 65 w 126"/>
                  <a:gd name="T5" fmla="*/ 217 h 217"/>
                  <a:gd name="T6" fmla="*/ 126 w 126"/>
                  <a:gd name="T7" fmla="*/ 200 h 217"/>
                  <a:gd name="T8" fmla="*/ 61 w 126"/>
                  <a:gd name="T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17">
                    <a:moveTo>
                      <a:pt x="61" y="0"/>
                    </a:moveTo>
                    <a:lnTo>
                      <a:pt x="0" y="18"/>
                    </a:lnTo>
                    <a:lnTo>
                      <a:pt x="65" y="217"/>
                    </a:lnTo>
                    <a:lnTo>
                      <a:pt x="126" y="20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4" name="Freeform 73"/>
              <p:cNvSpPr>
                <a:spLocks/>
              </p:cNvSpPr>
              <p:nvPr/>
            </p:nvSpPr>
            <p:spPr bwMode="auto">
              <a:xfrm>
                <a:off x="5230813" y="5224463"/>
                <a:ext cx="96838" cy="103188"/>
              </a:xfrm>
              <a:custGeom>
                <a:avLst/>
                <a:gdLst>
                  <a:gd name="T0" fmla="*/ 31 w 31"/>
                  <a:gd name="T1" fmla="*/ 0 h 33"/>
                  <a:gd name="T2" fmla="*/ 31 w 31"/>
                  <a:gd name="T3" fmla="*/ 32 h 33"/>
                  <a:gd name="T4" fmla="*/ 0 w 31"/>
                  <a:gd name="T5" fmla="*/ 10 h 33"/>
                  <a:gd name="T6" fmla="*/ 31 w 31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3">
                    <a:moveTo>
                      <a:pt x="31" y="0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6" y="33"/>
                      <a:pt x="0" y="1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7" name="Freeform 76"/>
              <p:cNvSpPr>
                <a:spLocks/>
              </p:cNvSpPr>
              <p:nvPr/>
            </p:nvSpPr>
            <p:spPr bwMode="auto">
              <a:xfrm>
                <a:off x="4695826" y="5151438"/>
                <a:ext cx="49213" cy="96838"/>
              </a:xfrm>
              <a:custGeom>
                <a:avLst/>
                <a:gdLst>
                  <a:gd name="T0" fmla="*/ 7 w 31"/>
                  <a:gd name="T1" fmla="*/ 61 h 61"/>
                  <a:gd name="T2" fmla="*/ 31 w 31"/>
                  <a:gd name="T3" fmla="*/ 4 h 61"/>
                  <a:gd name="T4" fmla="*/ 23 w 31"/>
                  <a:gd name="T5" fmla="*/ 0 h 61"/>
                  <a:gd name="T6" fmla="*/ 0 w 31"/>
                  <a:gd name="T7" fmla="*/ 57 h 61"/>
                  <a:gd name="T8" fmla="*/ 7 w 31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61">
                    <a:moveTo>
                      <a:pt x="7" y="61"/>
                    </a:moveTo>
                    <a:lnTo>
                      <a:pt x="31" y="4"/>
                    </a:lnTo>
                    <a:lnTo>
                      <a:pt x="23" y="0"/>
                    </a:lnTo>
                    <a:lnTo>
                      <a:pt x="0" y="57"/>
                    </a:lnTo>
                    <a:lnTo>
                      <a:pt x="7" y="61"/>
                    </a:lnTo>
                    <a:close/>
                  </a:path>
                </a:pathLst>
              </a:custGeom>
              <a:solidFill>
                <a:srgbClr val="182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8" name="Freeform 77"/>
              <p:cNvSpPr>
                <a:spLocks/>
              </p:cNvSpPr>
              <p:nvPr/>
            </p:nvSpPr>
            <p:spPr bwMode="auto">
              <a:xfrm>
                <a:off x="4683126" y="5241925"/>
                <a:ext cx="36513" cy="50800"/>
              </a:xfrm>
              <a:custGeom>
                <a:avLst/>
                <a:gdLst>
                  <a:gd name="T0" fmla="*/ 8 w 12"/>
                  <a:gd name="T1" fmla="*/ 2 h 16"/>
                  <a:gd name="T2" fmla="*/ 12 w 12"/>
                  <a:gd name="T3" fmla="*/ 12 h 16"/>
                  <a:gd name="T4" fmla="*/ 10 w 12"/>
                  <a:gd name="T5" fmla="*/ 16 h 16"/>
                  <a:gd name="T6" fmla="*/ 4 w 1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6">
                    <a:moveTo>
                      <a:pt x="8" y="2"/>
                    </a:moveTo>
                    <a:cubicBezTo>
                      <a:pt x="8" y="2"/>
                      <a:pt x="5" y="9"/>
                      <a:pt x="12" y="1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0" y="12"/>
                      <a:pt x="4" y="0"/>
                    </a:cubicBezTo>
                  </a:path>
                </a:pathLst>
              </a:custGeom>
              <a:solidFill>
                <a:srgbClr val="182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9" name="Freeform 78"/>
              <p:cNvSpPr>
                <a:spLocks/>
              </p:cNvSpPr>
              <p:nvPr/>
            </p:nvSpPr>
            <p:spPr bwMode="auto">
              <a:xfrm>
                <a:off x="5032376" y="4691063"/>
                <a:ext cx="19050" cy="15875"/>
              </a:xfrm>
              <a:custGeom>
                <a:avLst/>
                <a:gdLst>
                  <a:gd name="T0" fmla="*/ 4 w 6"/>
                  <a:gd name="T1" fmla="*/ 0 h 5"/>
                  <a:gd name="T2" fmla="*/ 5 w 6"/>
                  <a:gd name="T3" fmla="*/ 4 h 5"/>
                  <a:gd name="T4" fmla="*/ 2 w 6"/>
                  <a:gd name="T5" fmla="*/ 5 h 5"/>
                  <a:gd name="T6" fmla="*/ 1 w 6"/>
                  <a:gd name="T7" fmla="*/ 2 h 5"/>
                  <a:gd name="T8" fmla="*/ 4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5" y="1"/>
                      <a:pt x="6" y="2"/>
                      <a:pt x="5" y="4"/>
                    </a:cubicBezTo>
                    <a:cubicBezTo>
                      <a:pt x="5" y="5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0"/>
                      <a:pt x="3" y="0"/>
                      <a:pt x="4" y="0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0" name="Freeform 79"/>
              <p:cNvSpPr>
                <a:spLocks/>
              </p:cNvSpPr>
              <p:nvPr/>
            </p:nvSpPr>
            <p:spPr bwMode="auto">
              <a:xfrm>
                <a:off x="5086351" y="4619625"/>
                <a:ext cx="74613" cy="115888"/>
              </a:xfrm>
              <a:custGeom>
                <a:avLst/>
                <a:gdLst>
                  <a:gd name="T0" fmla="*/ 0 w 47"/>
                  <a:gd name="T1" fmla="*/ 0 h 73"/>
                  <a:gd name="T2" fmla="*/ 47 w 47"/>
                  <a:gd name="T3" fmla="*/ 57 h 73"/>
                  <a:gd name="T4" fmla="*/ 12 w 47"/>
                  <a:gd name="T5" fmla="*/ 73 h 73"/>
                  <a:gd name="T6" fmla="*/ 0 w 47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73">
                    <a:moveTo>
                      <a:pt x="0" y="0"/>
                    </a:moveTo>
                    <a:lnTo>
                      <a:pt x="47" y="57"/>
                    </a:lnTo>
                    <a:lnTo>
                      <a:pt x="12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1" name="Freeform 80"/>
              <p:cNvSpPr>
                <a:spLocks/>
              </p:cNvSpPr>
              <p:nvPr/>
            </p:nvSpPr>
            <p:spPr bwMode="auto">
              <a:xfrm>
                <a:off x="4879976" y="4581525"/>
                <a:ext cx="296863" cy="292100"/>
              </a:xfrm>
              <a:custGeom>
                <a:avLst/>
                <a:gdLst>
                  <a:gd name="T0" fmla="*/ 0 w 95"/>
                  <a:gd name="T1" fmla="*/ 22 h 93"/>
                  <a:gd name="T2" fmla="*/ 18 w 95"/>
                  <a:gd name="T3" fmla="*/ 63 h 93"/>
                  <a:gd name="T4" fmla="*/ 18 w 95"/>
                  <a:gd name="T5" fmla="*/ 63 h 93"/>
                  <a:gd name="T6" fmla="*/ 95 w 95"/>
                  <a:gd name="T7" fmla="*/ 77 h 93"/>
                  <a:gd name="T8" fmla="*/ 94 w 95"/>
                  <a:gd name="T9" fmla="*/ 75 h 93"/>
                  <a:gd name="T10" fmla="*/ 84 w 95"/>
                  <a:gd name="T11" fmla="*/ 51 h 93"/>
                  <a:gd name="T12" fmla="*/ 71 w 95"/>
                  <a:gd name="T13" fmla="*/ 22 h 93"/>
                  <a:gd name="T14" fmla="*/ 61 w 95"/>
                  <a:gd name="T15" fmla="*/ 0 h 93"/>
                  <a:gd name="T16" fmla="*/ 0 w 95"/>
                  <a:gd name="T17" fmla="*/ 2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93">
                    <a:moveTo>
                      <a:pt x="0" y="22"/>
                    </a:move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3" y="93"/>
                      <a:pt x="63" y="91"/>
                      <a:pt x="95" y="77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61" y="0"/>
                      <a:pt x="61" y="0"/>
                      <a:pt x="61" y="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D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2" name="Freeform 81"/>
              <p:cNvSpPr>
                <a:spLocks/>
              </p:cNvSpPr>
              <p:nvPr/>
            </p:nvSpPr>
            <p:spPr bwMode="auto">
              <a:xfrm>
                <a:off x="5048251" y="4678363"/>
                <a:ext cx="19050" cy="19050"/>
              </a:xfrm>
              <a:custGeom>
                <a:avLst/>
                <a:gdLst>
                  <a:gd name="T0" fmla="*/ 6 w 6"/>
                  <a:gd name="T1" fmla="*/ 2 h 6"/>
                  <a:gd name="T2" fmla="*/ 4 w 6"/>
                  <a:gd name="T3" fmla="*/ 5 h 6"/>
                  <a:gd name="T4" fmla="*/ 1 w 6"/>
                  <a:gd name="T5" fmla="*/ 4 h 6"/>
                  <a:gd name="T6" fmla="*/ 2 w 6"/>
                  <a:gd name="T7" fmla="*/ 0 h 6"/>
                  <a:gd name="T8" fmla="*/ 6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cubicBezTo>
                      <a:pt x="6" y="3"/>
                      <a:pt x="6" y="5"/>
                      <a:pt x="4" y="5"/>
                    </a:cubicBezTo>
                    <a:cubicBezTo>
                      <a:pt x="3" y="6"/>
                      <a:pt x="1" y="5"/>
                      <a:pt x="1" y="4"/>
                    </a:cubicBezTo>
                    <a:cubicBezTo>
                      <a:pt x="0" y="3"/>
                      <a:pt x="1" y="1"/>
                      <a:pt x="2" y="0"/>
                    </a:cubicBezTo>
                    <a:cubicBezTo>
                      <a:pt x="3" y="0"/>
                      <a:pt x="5" y="0"/>
                      <a:pt x="6" y="2"/>
                    </a:cubicBezTo>
                  </a:path>
                </a:pathLst>
              </a:custGeom>
              <a:solidFill>
                <a:srgbClr val="182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Freeform 82"/>
              <p:cNvSpPr>
                <a:spLocks/>
              </p:cNvSpPr>
              <p:nvPr/>
            </p:nvSpPr>
            <p:spPr bwMode="auto">
              <a:xfrm>
                <a:off x="4832351" y="4525963"/>
                <a:ext cx="344488" cy="381000"/>
              </a:xfrm>
              <a:custGeom>
                <a:avLst/>
                <a:gdLst>
                  <a:gd name="T0" fmla="*/ 4 w 110"/>
                  <a:gd name="T1" fmla="*/ 42 h 122"/>
                  <a:gd name="T2" fmla="*/ 17 w 110"/>
                  <a:gd name="T3" fmla="*/ 33 h 122"/>
                  <a:gd name="T4" fmla="*/ 19 w 110"/>
                  <a:gd name="T5" fmla="*/ 26 h 122"/>
                  <a:gd name="T6" fmla="*/ 27 w 110"/>
                  <a:gd name="T7" fmla="*/ 19 h 122"/>
                  <a:gd name="T8" fmla="*/ 37 w 110"/>
                  <a:gd name="T9" fmla="*/ 12 h 122"/>
                  <a:gd name="T10" fmla="*/ 76 w 110"/>
                  <a:gd name="T11" fmla="*/ 17 h 122"/>
                  <a:gd name="T12" fmla="*/ 76 w 110"/>
                  <a:gd name="T13" fmla="*/ 18 h 122"/>
                  <a:gd name="T14" fmla="*/ 76 w 110"/>
                  <a:gd name="T15" fmla="*/ 18 h 122"/>
                  <a:gd name="T16" fmla="*/ 59 w 110"/>
                  <a:gd name="T17" fmla="*/ 42 h 122"/>
                  <a:gd name="T18" fmla="*/ 48 w 110"/>
                  <a:gd name="T19" fmla="*/ 47 h 122"/>
                  <a:gd name="T20" fmla="*/ 48 w 110"/>
                  <a:gd name="T21" fmla="*/ 47 h 122"/>
                  <a:gd name="T22" fmla="*/ 89 w 110"/>
                  <a:gd name="T23" fmla="*/ 77 h 122"/>
                  <a:gd name="T24" fmla="*/ 96 w 110"/>
                  <a:gd name="T25" fmla="*/ 62 h 122"/>
                  <a:gd name="T26" fmla="*/ 110 w 110"/>
                  <a:gd name="T27" fmla="*/ 95 h 122"/>
                  <a:gd name="T28" fmla="*/ 55 w 110"/>
                  <a:gd name="T29" fmla="*/ 78 h 122"/>
                  <a:gd name="T30" fmla="*/ 47 w 110"/>
                  <a:gd name="T31" fmla="*/ 62 h 122"/>
                  <a:gd name="T32" fmla="*/ 44 w 110"/>
                  <a:gd name="T33" fmla="*/ 92 h 122"/>
                  <a:gd name="T34" fmla="*/ 43 w 110"/>
                  <a:gd name="T35" fmla="*/ 92 h 122"/>
                  <a:gd name="T36" fmla="*/ 29 w 110"/>
                  <a:gd name="T37" fmla="*/ 77 h 122"/>
                  <a:gd name="T38" fmla="*/ 12 w 110"/>
                  <a:gd name="T39" fmla="*/ 65 h 122"/>
                  <a:gd name="T40" fmla="*/ 4 w 110"/>
                  <a:gd name="T41" fmla="*/ 4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22">
                    <a:moveTo>
                      <a:pt x="4" y="42"/>
                    </a:moveTo>
                    <a:cubicBezTo>
                      <a:pt x="6" y="37"/>
                      <a:pt x="12" y="34"/>
                      <a:pt x="17" y="33"/>
                    </a:cubicBezTo>
                    <a:cubicBezTo>
                      <a:pt x="17" y="30"/>
                      <a:pt x="17" y="27"/>
                      <a:pt x="19" y="26"/>
                    </a:cubicBezTo>
                    <a:cubicBezTo>
                      <a:pt x="21" y="23"/>
                      <a:pt x="24" y="21"/>
                      <a:pt x="27" y="19"/>
                    </a:cubicBezTo>
                    <a:cubicBezTo>
                      <a:pt x="32" y="18"/>
                      <a:pt x="34" y="16"/>
                      <a:pt x="37" y="12"/>
                    </a:cubicBezTo>
                    <a:cubicBezTo>
                      <a:pt x="46" y="0"/>
                      <a:pt x="71" y="2"/>
                      <a:pt x="76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8" y="27"/>
                      <a:pt x="67" y="38"/>
                      <a:pt x="59" y="42"/>
                    </a:cubicBezTo>
                    <a:cubicBezTo>
                      <a:pt x="54" y="44"/>
                      <a:pt x="51" y="45"/>
                      <a:pt x="48" y="47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7"/>
                      <a:pt x="67" y="87"/>
                      <a:pt x="89" y="77"/>
                    </a:cubicBezTo>
                    <a:cubicBezTo>
                      <a:pt x="89" y="77"/>
                      <a:pt x="87" y="66"/>
                      <a:pt x="96" y="62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74" y="122"/>
                      <a:pt x="55" y="78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9" y="70"/>
                      <a:pt x="51" y="83"/>
                      <a:pt x="44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34" y="91"/>
                      <a:pt x="33" y="84"/>
                      <a:pt x="29" y="77"/>
                    </a:cubicBezTo>
                    <a:cubicBezTo>
                      <a:pt x="26" y="72"/>
                      <a:pt x="17" y="68"/>
                      <a:pt x="12" y="65"/>
                    </a:cubicBezTo>
                    <a:cubicBezTo>
                      <a:pt x="6" y="60"/>
                      <a:pt x="0" y="49"/>
                      <a:pt x="4" y="42"/>
                    </a:cubicBezTo>
                    <a:close/>
                  </a:path>
                </a:pathLst>
              </a:custGeom>
              <a:solidFill>
                <a:srgbClr val="182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4" name="Freeform 83"/>
              <p:cNvSpPr>
                <a:spLocks/>
              </p:cNvSpPr>
              <p:nvPr/>
            </p:nvSpPr>
            <p:spPr bwMode="auto">
              <a:xfrm>
                <a:off x="5221288" y="4895850"/>
                <a:ext cx="80963" cy="434975"/>
              </a:xfrm>
              <a:custGeom>
                <a:avLst/>
                <a:gdLst>
                  <a:gd name="T0" fmla="*/ 43 w 51"/>
                  <a:gd name="T1" fmla="*/ 274 h 274"/>
                  <a:gd name="T2" fmla="*/ 0 w 51"/>
                  <a:gd name="T3" fmla="*/ 274 h 274"/>
                  <a:gd name="T4" fmla="*/ 8 w 51"/>
                  <a:gd name="T5" fmla="*/ 0 h 274"/>
                  <a:gd name="T6" fmla="*/ 51 w 51"/>
                  <a:gd name="T7" fmla="*/ 0 h 274"/>
                  <a:gd name="T8" fmla="*/ 43 w 51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74">
                    <a:moveTo>
                      <a:pt x="43" y="274"/>
                    </a:moveTo>
                    <a:lnTo>
                      <a:pt x="0" y="274"/>
                    </a:lnTo>
                    <a:lnTo>
                      <a:pt x="8" y="0"/>
                    </a:lnTo>
                    <a:lnTo>
                      <a:pt x="51" y="0"/>
                    </a:lnTo>
                    <a:lnTo>
                      <a:pt x="43" y="274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5" name="Freeform 84"/>
              <p:cNvSpPr>
                <a:spLocks/>
              </p:cNvSpPr>
              <p:nvPr/>
            </p:nvSpPr>
            <p:spPr bwMode="auto">
              <a:xfrm>
                <a:off x="4597401" y="5324475"/>
                <a:ext cx="188913" cy="923925"/>
              </a:xfrm>
              <a:custGeom>
                <a:avLst/>
                <a:gdLst>
                  <a:gd name="T0" fmla="*/ 0 w 119"/>
                  <a:gd name="T1" fmla="*/ 580 h 582"/>
                  <a:gd name="T2" fmla="*/ 12 w 119"/>
                  <a:gd name="T3" fmla="*/ 582 h 582"/>
                  <a:gd name="T4" fmla="*/ 119 w 119"/>
                  <a:gd name="T5" fmla="*/ 2 h 582"/>
                  <a:gd name="T6" fmla="*/ 107 w 119"/>
                  <a:gd name="T7" fmla="*/ 0 h 582"/>
                  <a:gd name="T8" fmla="*/ 0 w 119"/>
                  <a:gd name="T9" fmla="*/ 58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82">
                    <a:moveTo>
                      <a:pt x="0" y="580"/>
                    </a:moveTo>
                    <a:lnTo>
                      <a:pt x="12" y="582"/>
                    </a:lnTo>
                    <a:lnTo>
                      <a:pt x="119" y="2"/>
                    </a:lnTo>
                    <a:lnTo>
                      <a:pt x="107" y="0"/>
                    </a:lnTo>
                    <a:lnTo>
                      <a:pt x="0" y="580"/>
                    </a:lnTo>
                    <a:close/>
                  </a:path>
                </a:pathLst>
              </a:custGeom>
              <a:solidFill>
                <a:srgbClr val="FD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6" name="Freeform 85"/>
              <p:cNvSpPr>
                <a:spLocks/>
              </p:cNvSpPr>
              <p:nvPr/>
            </p:nvSpPr>
            <p:spPr bwMode="auto">
              <a:xfrm>
                <a:off x="4757738" y="5164138"/>
                <a:ext cx="71438" cy="153988"/>
              </a:xfrm>
              <a:custGeom>
                <a:avLst/>
                <a:gdLst>
                  <a:gd name="T0" fmla="*/ 0 w 45"/>
                  <a:gd name="T1" fmla="*/ 91 h 97"/>
                  <a:gd name="T2" fmla="*/ 30 w 45"/>
                  <a:gd name="T3" fmla="*/ 97 h 97"/>
                  <a:gd name="T4" fmla="*/ 45 w 45"/>
                  <a:gd name="T5" fmla="*/ 6 h 97"/>
                  <a:gd name="T6" fmla="*/ 18 w 45"/>
                  <a:gd name="T7" fmla="*/ 0 h 97"/>
                  <a:gd name="T8" fmla="*/ 0 w 45"/>
                  <a:gd name="T9" fmla="*/ 9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97">
                    <a:moveTo>
                      <a:pt x="0" y="91"/>
                    </a:moveTo>
                    <a:lnTo>
                      <a:pt x="30" y="97"/>
                    </a:lnTo>
                    <a:lnTo>
                      <a:pt x="45" y="6"/>
                    </a:lnTo>
                    <a:lnTo>
                      <a:pt x="18" y="0"/>
                    </a:lnTo>
                    <a:lnTo>
                      <a:pt x="0" y="91"/>
                    </a:lnTo>
                    <a:close/>
                  </a:path>
                </a:pathLst>
              </a:custGeom>
              <a:solidFill>
                <a:srgbClr val="182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7" name="Freeform 86"/>
              <p:cNvSpPr>
                <a:spLocks/>
              </p:cNvSpPr>
              <p:nvPr/>
            </p:nvSpPr>
            <p:spPr bwMode="auto">
              <a:xfrm>
                <a:off x="4767263" y="5129213"/>
                <a:ext cx="80963" cy="50800"/>
              </a:xfrm>
              <a:custGeom>
                <a:avLst/>
                <a:gdLst>
                  <a:gd name="T0" fmla="*/ 0 w 51"/>
                  <a:gd name="T1" fmla="*/ 24 h 32"/>
                  <a:gd name="T2" fmla="*/ 47 w 51"/>
                  <a:gd name="T3" fmla="*/ 32 h 32"/>
                  <a:gd name="T4" fmla="*/ 51 w 51"/>
                  <a:gd name="T5" fmla="*/ 8 h 32"/>
                  <a:gd name="T6" fmla="*/ 6 w 51"/>
                  <a:gd name="T7" fmla="*/ 0 h 32"/>
                  <a:gd name="T8" fmla="*/ 0 w 51"/>
                  <a:gd name="T9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2">
                    <a:moveTo>
                      <a:pt x="0" y="24"/>
                    </a:moveTo>
                    <a:lnTo>
                      <a:pt x="47" y="32"/>
                    </a:lnTo>
                    <a:lnTo>
                      <a:pt x="51" y="8"/>
                    </a:lnTo>
                    <a:lnTo>
                      <a:pt x="6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182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8" name="Freeform 87"/>
              <p:cNvSpPr>
                <a:spLocks/>
              </p:cNvSpPr>
              <p:nvPr/>
            </p:nvSpPr>
            <p:spPr bwMode="auto">
              <a:xfrm>
                <a:off x="4735513" y="5305425"/>
                <a:ext cx="80963" cy="44450"/>
              </a:xfrm>
              <a:custGeom>
                <a:avLst/>
                <a:gdLst>
                  <a:gd name="T0" fmla="*/ 0 w 51"/>
                  <a:gd name="T1" fmla="*/ 20 h 28"/>
                  <a:gd name="T2" fmla="*/ 47 w 51"/>
                  <a:gd name="T3" fmla="*/ 28 h 28"/>
                  <a:gd name="T4" fmla="*/ 51 w 51"/>
                  <a:gd name="T5" fmla="*/ 10 h 28"/>
                  <a:gd name="T6" fmla="*/ 4 w 51"/>
                  <a:gd name="T7" fmla="*/ 0 h 28"/>
                  <a:gd name="T8" fmla="*/ 0 w 51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8">
                    <a:moveTo>
                      <a:pt x="0" y="20"/>
                    </a:moveTo>
                    <a:lnTo>
                      <a:pt x="47" y="28"/>
                    </a:lnTo>
                    <a:lnTo>
                      <a:pt x="51" y="10"/>
                    </a:lnTo>
                    <a:lnTo>
                      <a:pt x="4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182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9" name="Freeform 88"/>
              <p:cNvSpPr>
                <a:spLocks/>
              </p:cNvSpPr>
              <p:nvPr/>
            </p:nvSpPr>
            <p:spPr bwMode="auto">
              <a:xfrm>
                <a:off x="4732338" y="5170488"/>
                <a:ext cx="125413" cy="119063"/>
              </a:xfrm>
              <a:custGeom>
                <a:avLst/>
                <a:gdLst>
                  <a:gd name="T0" fmla="*/ 16 w 40"/>
                  <a:gd name="T1" fmla="*/ 35 h 38"/>
                  <a:gd name="T2" fmla="*/ 16 w 40"/>
                  <a:gd name="T3" fmla="*/ 35 h 38"/>
                  <a:gd name="T4" fmla="*/ 37 w 40"/>
                  <a:gd name="T5" fmla="*/ 26 h 38"/>
                  <a:gd name="T6" fmla="*/ 27 w 40"/>
                  <a:gd name="T7" fmla="*/ 6 h 38"/>
                  <a:gd name="T8" fmla="*/ 27 w 40"/>
                  <a:gd name="T9" fmla="*/ 5 h 38"/>
                  <a:gd name="T10" fmla="*/ 27 w 40"/>
                  <a:gd name="T11" fmla="*/ 5 h 38"/>
                  <a:gd name="T12" fmla="*/ 11 w 40"/>
                  <a:gd name="T13" fmla="*/ 0 h 38"/>
                  <a:gd name="T14" fmla="*/ 0 w 40"/>
                  <a:gd name="T15" fmla="*/ 29 h 38"/>
                  <a:gd name="T16" fmla="*/ 16 w 40"/>
                  <a:gd name="T17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8">
                    <a:moveTo>
                      <a:pt x="16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24" y="38"/>
                      <a:pt x="34" y="34"/>
                      <a:pt x="37" y="26"/>
                    </a:cubicBezTo>
                    <a:cubicBezTo>
                      <a:pt x="40" y="18"/>
                      <a:pt x="36" y="9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</a:path>
                </a:pathLst>
              </a:custGeom>
              <a:solidFill>
                <a:srgbClr val="FD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148" name="AutoShape 132"/>
          <p:cNvSpPr>
            <a:spLocks noChangeAspect="1" noChangeArrowheads="1" noTextEdit="1"/>
          </p:cNvSpPr>
          <p:nvPr/>
        </p:nvSpPr>
        <p:spPr bwMode="auto">
          <a:xfrm>
            <a:off x="2138917" y="1067570"/>
            <a:ext cx="1897630" cy="54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417" tIns="25208" rIns="50417" bIns="25208" numCol="1" anchor="t" anchorCtr="0" compatLnSpc="1">
            <a:prstTxWarp prst="textNoShape">
              <a:avLst/>
            </a:prstTxWarp>
          </a:bodyPr>
          <a:lstStyle/>
          <a:p>
            <a:pPr defTabSz="514384">
              <a:defRPr/>
            </a:pPr>
            <a:endParaRPr lang="en-US" sz="993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915260" y="986167"/>
            <a:ext cx="4511249" cy="3578189"/>
            <a:chOff x="4287838" y="530225"/>
            <a:chExt cx="8181975" cy="6489701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310063" y="530225"/>
              <a:ext cx="8159750" cy="647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4306888" y="5910263"/>
              <a:ext cx="2435225" cy="1092200"/>
            </a:xfrm>
            <a:custGeom>
              <a:avLst/>
              <a:gdLst>
                <a:gd name="T0" fmla="*/ 317 w 1534"/>
                <a:gd name="T1" fmla="*/ 499 h 688"/>
                <a:gd name="T2" fmla="*/ 329 w 1534"/>
                <a:gd name="T3" fmla="*/ 424 h 688"/>
                <a:gd name="T4" fmla="*/ 452 w 1534"/>
                <a:gd name="T5" fmla="*/ 426 h 688"/>
                <a:gd name="T6" fmla="*/ 523 w 1534"/>
                <a:gd name="T7" fmla="*/ 402 h 688"/>
                <a:gd name="T8" fmla="*/ 615 w 1534"/>
                <a:gd name="T9" fmla="*/ 370 h 688"/>
                <a:gd name="T10" fmla="*/ 615 w 1534"/>
                <a:gd name="T11" fmla="*/ 242 h 688"/>
                <a:gd name="T12" fmla="*/ 893 w 1534"/>
                <a:gd name="T13" fmla="*/ 250 h 688"/>
                <a:gd name="T14" fmla="*/ 962 w 1534"/>
                <a:gd name="T15" fmla="*/ 177 h 688"/>
                <a:gd name="T16" fmla="*/ 966 w 1534"/>
                <a:gd name="T17" fmla="*/ 86 h 688"/>
                <a:gd name="T18" fmla="*/ 988 w 1534"/>
                <a:gd name="T19" fmla="*/ 73 h 688"/>
                <a:gd name="T20" fmla="*/ 1163 w 1534"/>
                <a:gd name="T21" fmla="*/ 73 h 688"/>
                <a:gd name="T22" fmla="*/ 1234 w 1534"/>
                <a:gd name="T23" fmla="*/ 27 h 688"/>
                <a:gd name="T24" fmla="*/ 1351 w 1534"/>
                <a:gd name="T25" fmla="*/ 0 h 688"/>
                <a:gd name="T26" fmla="*/ 1463 w 1534"/>
                <a:gd name="T27" fmla="*/ 0 h 688"/>
                <a:gd name="T28" fmla="*/ 1463 w 1534"/>
                <a:gd name="T29" fmla="*/ 122 h 688"/>
                <a:gd name="T30" fmla="*/ 1534 w 1534"/>
                <a:gd name="T31" fmla="*/ 386 h 688"/>
                <a:gd name="T32" fmla="*/ 1463 w 1534"/>
                <a:gd name="T33" fmla="*/ 688 h 688"/>
                <a:gd name="T34" fmla="*/ 0 w 1534"/>
                <a:gd name="T35" fmla="*/ 688 h 688"/>
                <a:gd name="T36" fmla="*/ 177 w 1534"/>
                <a:gd name="T37" fmla="*/ 605 h 688"/>
                <a:gd name="T38" fmla="*/ 243 w 1534"/>
                <a:gd name="T39" fmla="*/ 546 h 688"/>
                <a:gd name="T40" fmla="*/ 317 w 1534"/>
                <a:gd name="T41" fmla="*/ 499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4" h="688">
                  <a:moveTo>
                    <a:pt x="317" y="499"/>
                  </a:moveTo>
                  <a:lnTo>
                    <a:pt x="329" y="424"/>
                  </a:lnTo>
                  <a:lnTo>
                    <a:pt x="452" y="426"/>
                  </a:lnTo>
                  <a:lnTo>
                    <a:pt x="523" y="402"/>
                  </a:lnTo>
                  <a:lnTo>
                    <a:pt x="615" y="370"/>
                  </a:lnTo>
                  <a:lnTo>
                    <a:pt x="615" y="242"/>
                  </a:lnTo>
                  <a:lnTo>
                    <a:pt x="893" y="250"/>
                  </a:lnTo>
                  <a:lnTo>
                    <a:pt x="962" y="177"/>
                  </a:lnTo>
                  <a:lnTo>
                    <a:pt x="966" y="86"/>
                  </a:lnTo>
                  <a:lnTo>
                    <a:pt x="988" y="73"/>
                  </a:lnTo>
                  <a:lnTo>
                    <a:pt x="1163" y="73"/>
                  </a:lnTo>
                  <a:lnTo>
                    <a:pt x="1234" y="27"/>
                  </a:lnTo>
                  <a:lnTo>
                    <a:pt x="1351" y="0"/>
                  </a:lnTo>
                  <a:lnTo>
                    <a:pt x="1463" y="0"/>
                  </a:lnTo>
                  <a:lnTo>
                    <a:pt x="1463" y="122"/>
                  </a:lnTo>
                  <a:lnTo>
                    <a:pt x="1534" y="386"/>
                  </a:lnTo>
                  <a:lnTo>
                    <a:pt x="1463" y="688"/>
                  </a:lnTo>
                  <a:lnTo>
                    <a:pt x="0" y="688"/>
                  </a:lnTo>
                  <a:lnTo>
                    <a:pt x="177" y="605"/>
                  </a:lnTo>
                  <a:lnTo>
                    <a:pt x="243" y="546"/>
                  </a:lnTo>
                  <a:lnTo>
                    <a:pt x="317" y="4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5283201" y="6300788"/>
              <a:ext cx="296863" cy="196850"/>
            </a:xfrm>
            <a:custGeom>
              <a:avLst/>
              <a:gdLst>
                <a:gd name="T0" fmla="*/ 120 w 187"/>
                <a:gd name="T1" fmla="*/ 0 h 124"/>
                <a:gd name="T2" fmla="*/ 120 w 187"/>
                <a:gd name="T3" fmla="*/ 4 h 124"/>
                <a:gd name="T4" fmla="*/ 0 w 187"/>
                <a:gd name="T5" fmla="*/ 0 h 124"/>
                <a:gd name="T6" fmla="*/ 0 w 187"/>
                <a:gd name="T7" fmla="*/ 124 h 124"/>
                <a:gd name="T8" fmla="*/ 187 w 187"/>
                <a:gd name="T9" fmla="*/ 2 h 124"/>
                <a:gd name="T10" fmla="*/ 120 w 187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24">
                  <a:moveTo>
                    <a:pt x="120" y="0"/>
                  </a:moveTo>
                  <a:lnTo>
                    <a:pt x="120" y="4"/>
                  </a:lnTo>
                  <a:lnTo>
                    <a:pt x="0" y="0"/>
                  </a:lnTo>
                  <a:lnTo>
                    <a:pt x="0" y="124"/>
                  </a:lnTo>
                  <a:lnTo>
                    <a:pt x="187" y="2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4992688" y="6497638"/>
              <a:ext cx="422275" cy="504825"/>
            </a:xfrm>
            <a:custGeom>
              <a:avLst/>
              <a:gdLst>
                <a:gd name="T0" fmla="*/ 183 w 266"/>
                <a:gd name="T1" fmla="*/ 0 h 318"/>
                <a:gd name="T2" fmla="*/ 183 w 266"/>
                <a:gd name="T3" fmla="*/ 0 h 318"/>
                <a:gd name="T4" fmla="*/ 0 w 266"/>
                <a:gd name="T5" fmla="*/ 318 h 318"/>
                <a:gd name="T6" fmla="*/ 266 w 266"/>
                <a:gd name="T7" fmla="*/ 318 h 318"/>
                <a:gd name="T8" fmla="*/ 183 w 266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18">
                  <a:moveTo>
                    <a:pt x="183" y="0"/>
                  </a:moveTo>
                  <a:lnTo>
                    <a:pt x="183" y="0"/>
                  </a:lnTo>
                  <a:lnTo>
                    <a:pt x="0" y="318"/>
                  </a:lnTo>
                  <a:lnTo>
                    <a:pt x="266" y="318"/>
                  </a:lnTo>
                  <a:lnTo>
                    <a:pt x="1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50" name="Freeform 135"/>
            <p:cNvSpPr>
              <a:spLocks noEditPoints="1"/>
            </p:cNvSpPr>
            <p:nvPr/>
          </p:nvSpPr>
          <p:spPr bwMode="auto">
            <a:xfrm>
              <a:off x="6823076" y="1087438"/>
              <a:ext cx="1588" cy="6350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0 w 1"/>
                <a:gd name="T13" fmla="*/ 2 h 2"/>
                <a:gd name="T14" fmla="*/ 0 w 1"/>
                <a:gd name="T15" fmla="*/ 2 h 2"/>
                <a:gd name="T16" fmla="*/ 0 w 1"/>
                <a:gd name="T17" fmla="*/ 2 h 2"/>
                <a:gd name="T18" fmla="*/ 0 w 1"/>
                <a:gd name="T19" fmla="*/ 1 h 2"/>
                <a:gd name="T20" fmla="*/ 0 w 1"/>
                <a:gd name="T21" fmla="*/ 2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1 w 1"/>
                <a:gd name="T37" fmla="*/ 1 h 2"/>
                <a:gd name="T38" fmla="*/ 0 w 1"/>
                <a:gd name="T39" fmla="*/ 1 h 2"/>
                <a:gd name="T40" fmla="*/ 1 w 1"/>
                <a:gd name="T41" fmla="*/ 1 h 2"/>
                <a:gd name="T42" fmla="*/ 1 w 1"/>
                <a:gd name="T43" fmla="*/ 1 h 2"/>
                <a:gd name="T44" fmla="*/ 1 w 1"/>
                <a:gd name="T45" fmla="*/ 1 h 2"/>
                <a:gd name="T46" fmla="*/ 1 w 1"/>
                <a:gd name="T47" fmla="*/ 1 h 2"/>
                <a:gd name="T48" fmla="*/ 1 w 1"/>
                <a:gd name="T49" fmla="*/ 1 h 2"/>
                <a:gd name="T50" fmla="*/ 1 w 1"/>
                <a:gd name="T51" fmla="*/ 1 h 2"/>
                <a:gd name="T52" fmla="*/ 1 w 1"/>
                <a:gd name="T53" fmla="*/ 1 h 2"/>
                <a:gd name="T54" fmla="*/ 1 w 1"/>
                <a:gd name="T55" fmla="*/ 0 h 2"/>
                <a:gd name="T56" fmla="*/ 1 w 1"/>
                <a:gd name="T57" fmla="*/ 0 h 2"/>
                <a:gd name="T58" fmla="*/ 1 w 1"/>
                <a:gd name="T5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59" name="Freeform 36"/>
            <p:cNvSpPr>
              <a:spLocks/>
            </p:cNvSpPr>
            <p:nvPr/>
          </p:nvSpPr>
          <p:spPr bwMode="auto">
            <a:xfrm>
              <a:off x="4303713" y="3578225"/>
              <a:ext cx="8159750" cy="3438525"/>
            </a:xfrm>
            <a:custGeom>
              <a:avLst/>
              <a:gdLst>
                <a:gd name="T0" fmla="*/ 0 w 5140"/>
                <a:gd name="T1" fmla="*/ 2166 h 2166"/>
                <a:gd name="T2" fmla="*/ 177 w 5140"/>
                <a:gd name="T3" fmla="*/ 2082 h 2166"/>
                <a:gd name="T4" fmla="*/ 296 w 5140"/>
                <a:gd name="T5" fmla="*/ 1971 h 2166"/>
                <a:gd name="T6" fmla="*/ 331 w 5140"/>
                <a:gd name="T7" fmla="*/ 1895 h 2166"/>
                <a:gd name="T8" fmla="*/ 452 w 5140"/>
                <a:gd name="T9" fmla="*/ 1901 h 2166"/>
                <a:gd name="T10" fmla="*/ 544 w 5140"/>
                <a:gd name="T11" fmla="*/ 1766 h 2166"/>
                <a:gd name="T12" fmla="*/ 621 w 5140"/>
                <a:gd name="T13" fmla="*/ 1720 h 2166"/>
                <a:gd name="T14" fmla="*/ 877 w 5140"/>
                <a:gd name="T15" fmla="*/ 1700 h 2166"/>
                <a:gd name="T16" fmla="*/ 978 w 5140"/>
                <a:gd name="T17" fmla="*/ 1635 h 2166"/>
                <a:gd name="T18" fmla="*/ 1163 w 5140"/>
                <a:gd name="T19" fmla="*/ 1545 h 2166"/>
                <a:gd name="T20" fmla="*/ 1234 w 5140"/>
                <a:gd name="T21" fmla="*/ 1499 h 2166"/>
                <a:gd name="T22" fmla="*/ 1351 w 5140"/>
                <a:gd name="T23" fmla="*/ 1471 h 2166"/>
                <a:gd name="T24" fmla="*/ 1648 w 5140"/>
                <a:gd name="T25" fmla="*/ 1392 h 2166"/>
                <a:gd name="T26" fmla="*/ 2601 w 5140"/>
                <a:gd name="T27" fmla="*/ 894 h 2166"/>
                <a:gd name="T28" fmla="*/ 3168 w 5140"/>
                <a:gd name="T29" fmla="*/ 649 h 2166"/>
                <a:gd name="T30" fmla="*/ 3707 w 5140"/>
                <a:gd name="T31" fmla="*/ 482 h 2166"/>
                <a:gd name="T32" fmla="*/ 4121 w 5140"/>
                <a:gd name="T33" fmla="*/ 379 h 2166"/>
                <a:gd name="T34" fmla="*/ 4527 w 5140"/>
                <a:gd name="T35" fmla="*/ 225 h 2166"/>
                <a:gd name="T36" fmla="*/ 4842 w 5140"/>
                <a:gd name="T37" fmla="*/ 108 h 2166"/>
                <a:gd name="T38" fmla="*/ 5140 w 5140"/>
                <a:gd name="T39" fmla="*/ 0 h 2166"/>
                <a:gd name="T40" fmla="*/ 5140 w 5140"/>
                <a:gd name="T41" fmla="*/ 2166 h 2166"/>
                <a:gd name="T42" fmla="*/ 0 w 5140"/>
                <a:gd name="T43" fmla="*/ 2166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40" h="2166">
                  <a:moveTo>
                    <a:pt x="0" y="2166"/>
                  </a:moveTo>
                  <a:lnTo>
                    <a:pt x="177" y="2082"/>
                  </a:lnTo>
                  <a:lnTo>
                    <a:pt x="296" y="1971"/>
                  </a:lnTo>
                  <a:lnTo>
                    <a:pt x="331" y="1895"/>
                  </a:lnTo>
                  <a:lnTo>
                    <a:pt x="452" y="1901"/>
                  </a:lnTo>
                  <a:lnTo>
                    <a:pt x="544" y="1766"/>
                  </a:lnTo>
                  <a:lnTo>
                    <a:pt x="621" y="1720"/>
                  </a:lnTo>
                  <a:lnTo>
                    <a:pt x="877" y="1700"/>
                  </a:lnTo>
                  <a:lnTo>
                    <a:pt x="978" y="1635"/>
                  </a:lnTo>
                  <a:lnTo>
                    <a:pt x="1163" y="1545"/>
                  </a:lnTo>
                  <a:lnTo>
                    <a:pt x="1234" y="1499"/>
                  </a:lnTo>
                  <a:lnTo>
                    <a:pt x="1351" y="1471"/>
                  </a:lnTo>
                  <a:lnTo>
                    <a:pt x="1648" y="1392"/>
                  </a:lnTo>
                  <a:lnTo>
                    <a:pt x="2601" y="894"/>
                  </a:lnTo>
                  <a:lnTo>
                    <a:pt x="3168" y="649"/>
                  </a:lnTo>
                  <a:lnTo>
                    <a:pt x="3707" y="482"/>
                  </a:lnTo>
                  <a:lnTo>
                    <a:pt x="4121" y="379"/>
                  </a:lnTo>
                  <a:lnTo>
                    <a:pt x="4527" y="225"/>
                  </a:lnTo>
                  <a:lnTo>
                    <a:pt x="4842" y="108"/>
                  </a:lnTo>
                  <a:lnTo>
                    <a:pt x="5140" y="0"/>
                  </a:lnTo>
                  <a:lnTo>
                    <a:pt x="5140" y="2166"/>
                  </a:lnTo>
                  <a:lnTo>
                    <a:pt x="0" y="21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8" name="Freeform 39"/>
            <p:cNvSpPr>
              <a:spLocks/>
            </p:cNvSpPr>
            <p:nvPr/>
          </p:nvSpPr>
          <p:spPr bwMode="auto">
            <a:xfrm>
              <a:off x="11349038" y="3009900"/>
              <a:ext cx="854075" cy="1652588"/>
            </a:xfrm>
            <a:custGeom>
              <a:avLst/>
              <a:gdLst>
                <a:gd name="T0" fmla="*/ 270 w 538"/>
                <a:gd name="T1" fmla="*/ 1041 h 1041"/>
                <a:gd name="T2" fmla="*/ 0 w 538"/>
                <a:gd name="T3" fmla="*/ 1041 h 1041"/>
                <a:gd name="T4" fmla="*/ 136 w 538"/>
                <a:gd name="T5" fmla="*/ 522 h 1041"/>
                <a:gd name="T6" fmla="*/ 270 w 538"/>
                <a:gd name="T7" fmla="*/ 0 h 1041"/>
                <a:gd name="T8" fmla="*/ 404 w 538"/>
                <a:gd name="T9" fmla="*/ 522 h 1041"/>
                <a:gd name="T10" fmla="*/ 538 w 538"/>
                <a:gd name="T11" fmla="*/ 1041 h 1041"/>
                <a:gd name="T12" fmla="*/ 270 w 538"/>
                <a:gd name="T13" fmla="*/ 1041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1041">
                  <a:moveTo>
                    <a:pt x="270" y="1041"/>
                  </a:moveTo>
                  <a:lnTo>
                    <a:pt x="0" y="1041"/>
                  </a:lnTo>
                  <a:lnTo>
                    <a:pt x="136" y="522"/>
                  </a:lnTo>
                  <a:lnTo>
                    <a:pt x="270" y="0"/>
                  </a:lnTo>
                  <a:lnTo>
                    <a:pt x="404" y="522"/>
                  </a:lnTo>
                  <a:lnTo>
                    <a:pt x="538" y="1041"/>
                  </a:lnTo>
                  <a:lnTo>
                    <a:pt x="270" y="10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0" name="Freeform 41"/>
            <p:cNvSpPr>
              <a:spLocks/>
            </p:cNvSpPr>
            <p:nvPr/>
          </p:nvSpPr>
          <p:spPr bwMode="auto">
            <a:xfrm>
              <a:off x="11777663" y="3009900"/>
              <a:ext cx="425450" cy="1652588"/>
            </a:xfrm>
            <a:custGeom>
              <a:avLst/>
              <a:gdLst>
                <a:gd name="T0" fmla="*/ 0 w 268"/>
                <a:gd name="T1" fmla="*/ 0 h 1041"/>
                <a:gd name="T2" fmla="*/ 67 w 268"/>
                <a:gd name="T3" fmla="*/ 1041 h 1041"/>
                <a:gd name="T4" fmla="*/ 268 w 268"/>
                <a:gd name="T5" fmla="*/ 1041 h 1041"/>
                <a:gd name="T6" fmla="*/ 253 w 268"/>
                <a:gd name="T7" fmla="*/ 977 h 1041"/>
                <a:gd name="T8" fmla="*/ 134 w 268"/>
                <a:gd name="T9" fmla="*/ 522 h 1041"/>
                <a:gd name="T10" fmla="*/ 120 w 268"/>
                <a:gd name="T11" fmla="*/ 470 h 1041"/>
                <a:gd name="T12" fmla="*/ 0 w 268"/>
                <a:gd name="T13" fmla="*/ 0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041">
                  <a:moveTo>
                    <a:pt x="0" y="0"/>
                  </a:moveTo>
                  <a:lnTo>
                    <a:pt x="67" y="1041"/>
                  </a:lnTo>
                  <a:lnTo>
                    <a:pt x="268" y="1041"/>
                  </a:lnTo>
                  <a:lnTo>
                    <a:pt x="253" y="977"/>
                  </a:lnTo>
                  <a:lnTo>
                    <a:pt x="134" y="522"/>
                  </a:lnTo>
                  <a:lnTo>
                    <a:pt x="120" y="47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3" name="Freeform 44"/>
            <p:cNvSpPr>
              <a:spLocks/>
            </p:cNvSpPr>
            <p:nvPr/>
          </p:nvSpPr>
          <p:spPr bwMode="auto">
            <a:xfrm>
              <a:off x="10617201" y="4141788"/>
              <a:ext cx="569913" cy="1104900"/>
            </a:xfrm>
            <a:custGeom>
              <a:avLst/>
              <a:gdLst>
                <a:gd name="T0" fmla="*/ 179 w 359"/>
                <a:gd name="T1" fmla="*/ 696 h 696"/>
                <a:gd name="T2" fmla="*/ 0 w 359"/>
                <a:gd name="T3" fmla="*/ 696 h 696"/>
                <a:gd name="T4" fmla="*/ 90 w 359"/>
                <a:gd name="T5" fmla="*/ 348 h 696"/>
                <a:gd name="T6" fmla="*/ 179 w 359"/>
                <a:gd name="T7" fmla="*/ 0 h 696"/>
                <a:gd name="T8" fmla="*/ 270 w 359"/>
                <a:gd name="T9" fmla="*/ 348 h 696"/>
                <a:gd name="T10" fmla="*/ 359 w 359"/>
                <a:gd name="T11" fmla="*/ 696 h 696"/>
                <a:gd name="T12" fmla="*/ 179 w 359"/>
                <a:gd name="T13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696">
                  <a:moveTo>
                    <a:pt x="179" y="696"/>
                  </a:moveTo>
                  <a:lnTo>
                    <a:pt x="0" y="696"/>
                  </a:lnTo>
                  <a:lnTo>
                    <a:pt x="90" y="348"/>
                  </a:lnTo>
                  <a:lnTo>
                    <a:pt x="179" y="0"/>
                  </a:lnTo>
                  <a:lnTo>
                    <a:pt x="270" y="348"/>
                  </a:lnTo>
                  <a:lnTo>
                    <a:pt x="359" y="696"/>
                  </a:lnTo>
                  <a:lnTo>
                    <a:pt x="179" y="6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5" name="Freeform 46"/>
            <p:cNvSpPr>
              <a:spLocks/>
            </p:cNvSpPr>
            <p:nvPr/>
          </p:nvSpPr>
          <p:spPr bwMode="auto">
            <a:xfrm>
              <a:off x="10901363" y="4141788"/>
              <a:ext cx="285750" cy="1104900"/>
            </a:xfrm>
            <a:custGeom>
              <a:avLst/>
              <a:gdLst>
                <a:gd name="T0" fmla="*/ 0 w 180"/>
                <a:gd name="T1" fmla="*/ 0 h 696"/>
                <a:gd name="T2" fmla="*/ 45 w 180"/>
                <a:gd name="T3" fmla="*/ 696 h 696"/>
                <a:gd name="T4" fmla="*/ 180 w 180"/>
                <a:gd name="T5" fmla="*/ 696 h 696"/>
                <a:gd name="T6" fmla="*/ 170 w 180"/>
                <a:gd name="T7" fmla="*/ 653 h 696"/>
                <a:gd name="T8" fmla="*/ 91 w 180"/>
                <a:gd name="T9" fmla="*/ 348 h 696"/>
                <a:gd name="T10" fmla="*/ 4 w 180"/>
                <a:gd name="T11" fmla="*/ 10 h 696"/>
                <a:gd name="T12" fmla="*/ 0 w 180"/>
                <a:gd name="T13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696">
                  <a:moveTo>
                    <a:pt x="0" y="0"/>
                  </a:moveTo>
                  <a:lnTo>
                    <a:pt x="45" y="696"/>
                  </a:lnTo>
                  <a:lnTo>
                    <a:pt x="180" y="696"/>
                  </a:lnTo>
                  <a:lnTo>
                    <a:pt x="170" y="653"/>
                  </a:lnTo>
                  <a:lnTo>
                    <a:pt x="91" y="348"/>
                  </a:lnTo>
                  <a:lnTo>
                    <a:pt x="4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" name="Freeform 21"/>
            <p:cNvSpPr>
              <a:spLocks/>
            </p:cNvSpPr>
            <p:nvPr/>
          </p:nvSpPr>
          <p:spPr bwMode="auto">
            <a:xfrm>
              <a:off x="6608763" y="552450"/>
              <a:ext cx="5827712" cy="6467475"/>
            </a:xfrm>
            <a:custGeom>
              <a:avLst/>
              <a:gdLst>
                <a:gd name="T0" fmla="*/ 3631 w 3671"/>
                <a:gd name="T1" fmla="*/ 0 h 4074"/>
                <a:gd name="T2" fmla="*/ 3409 w 3671"/>
                <a:gd name="T3" fmla="*/ 0 h 4074"/>
                <a:gd name="T4" fmla="*/ 3244 w 3671"/>
                <a:gd name="T5" fmla="*/ 54 h 4074"/>
                <a:gd name="T6" fmla="*/ 3008 w 3671"/>
                <a:gd name="T7" fmla="*/ 0 h 4074"/>
                <a:gd name="T8" fmla="*/ 2756 w 3671"/>
                <a:gd name="T9" fmla="*/ 0 h 4074"/>
                <a:gd name="T10" fmla="*/ 2527 w 3671"/>
                <a:gd name="T11" fmla="*/ 102 h 4074"/>
                <a:gd name="T12" fmla="*/ 2527 w 3671"/>
                <a:gd name="T13" fmla="*/ 268 h 4074"/>
                <a:gd name="T14" fmla="*/ 2425 w 3671"/>
                <a:gd name="T15" fmla="*/ 511 h 4074"/>
                <a:gd name="T16" fmla="*/ 2347 w 3671"/>
                <a:gd name="T17" fmla="*/ 661 h 4074"/>
                <a:gd name="T18" fmla="*/ 2347 w 3671"/>
                <a:gd name="T19" fmla="*/ 875 h 4074"/>
                <a:gd name="T20" fmla="*/ 2197 w 3671"/>
                <a:gd name="T21" fmla="*/ 1135 h 4074"/>
                <a:gd name="T22" fmla="*/ 2197 w 3671"/>
                <a:gd name="T23" fmla="*/ 1387 h 4074"/>
                <a:gd name="T24" fmla="*/ 2071 w 3671"/>
                <a:gd name="T25" fmla="*/ 1552 h 4074"/>
                <a:gd name="T26" fmla="*/ 2071 w 3671"/>
                <a:gd name="T27" fmla="*/ 1552 h 4074"/>
                <a:gd name="T28" fmla="*/ 2189 w 3671"/>
                <a:gd name="T29" fmla="*/ 1782 h 4074"/>
                <a:gd name="T30" fmla="*/ 2189 w 3671"/>
                <a:gd name="T31" fmla="*/ 2036 h 4074"/>
                <a:gd name="T32" fmla="*/ 2071 w 3671"/>
                <a:gd name="T33" fmla="*/ 2260 h 4074"/>
                <a:gd name="T34" fmla="*/ 2039 w 3671"/>
                <a:gd name="T35" fmla="*/ 2441 h 4074"/>
                <a:gd name="T36" fmla="*/ 2039 w 3671"/>
                <a:gd name="T37" fmla="*/ 2699 h 4074"/>
                <a:gd name="T38" fmla="*/ 1943 w 3671"/>
                <a:gd name="T39" fmla="*/ 2983 h 4074"/>
                <a:gd name="T40" fmla="*/ 1895 w 3671"/>
                <a:gd name="T41" fmla="*/ 3187 h 4074"/>
                <a:gd name="T42" fmla="*/ 1562 w 3671"/>
                <a:gd name="T43" fmla="*/ 3269 h 4074"/>
                <a:gd name="T44" fmla="*/ 1240 w 3671"/>
                <a:gd name="T45" fmla="*/ 3353 h 4074"/>
                <a:gd name="T46" fmla="*/ 1136 w 3671"/>
                <a:gd name="T47" fmla="*/ 3291 h 4074"/>
                <a:gd name="T48" fmla="*/ 917 w 3671"/>
                <a:gd name="T49" fmla="*/ 3257 h 4074"/>
                <a:gd name="T50" fmla="*/ 637 w 3671"/>
                <a:gd name="T51" fmla="*/ 3257 h 4074"/>
                <a:gd name="T52" fmla="*/ 447 w 3671"/>
                <a:gd name="T53" fmla="*/ 3327 h 4074"/>
                <a:gd name="T54" fmla="*/ 447 w 3671"/>
                <a:gd name="T55" fmla="*/ 3327 h 4074"/>
                <a:gd name="T56" fmla="*/ 447 w 3671"/>
                <a:gd name="T57" fmla="*/ 3327 h 4074"/>
                <a:gd name="T58" fmla="*/ 0 w 3671"/>
                <a:gd name="T59" fmla="*/ 3387 h 4074"/>
                <a:gd name="T60" fmla="*/ 0 w 3671"/>
                <a:gd name="T61" fmla="*/ 4074 h 4074"/>
                <a:gd name="T62" fmla="*/ 3671 w 3671"/>
                <a:gd name="T63" fmla="*/ 4074 h 4074"/>
                <a:gd name="T64" fmla="*/ 3671 w 3671"/>
                <a:gd name="T65" fmla="*/ 54 h 4074"/>
                <a:gd name="T66" fmla="*/ 3631 w 3671"/>
                <a:gd name="T67" fmla="*/ 0 h 4074"/>
                <a:gd name="connsiteX0" fmla="*/ 9891 w 10000"/>
                <a:gd name="connsiteY0" fmla="*/ 0 h 10000"/>
                <a:gd name="connsiteX1" fmla="*/ 9286 w 10000"/>
                <a:gd name="connsiteY1" fmla="*/ 0 h 10000"/>
                <a:gd name="connsiteX2" fmla="*/ 8837 w 10000"/>
                <a:gd name="connsiteY2" fmla="*/ 133 h 10000"/>
                <a:gd name="connsiteX3" fmla="*/ 8194 w 10000"/>
                <a:gd name="connsiteY3" fmla="*/ 0 h 10000"/>
                <a:gd name="connsiteX4" fmla="*/ 7507 w 10000"/>
                <a:gd name="connsiteY4" fmla="*/ 0 h 10000"/>
                <a:gd name="connsiteX5" fmla="*/ 6884 w 10000"/>
                <a:gd name="connsiteY5" fmla="*/ 250 h 10000"/>
                <a:gd name="connsiteX6" fmla="*/ 6884 w 10000"/>
                <a:gd name="connsiteY6" fmla="*/ 658 h 10000"/>
                <a:gd name="connsiteX7" fmla="*/ 6606 w 10000"/>
                <a:gd name="connsiteY7" fmla="*/ 1254 h 10000"/>
                <a:gd name="connsiteX8" fmla="*/ 6393 w 10000"/>
                <a:gd name="connsiteY8" fmla="*/ 1622 h 10000"/>
                <a:gd name="connsiteX9" fmla="*/ 6393 w 10000"/>
                <a:gd name="connsiteY9" fmla="*/ 2148 h 10000"/>
                <a:gd name="connsiteX10" fmla="*/ 5985 w 10000"/>
                <a:gd name="connsiteY10" fmla="*/ 2786 h 10000"/>
                <a:gd name="connsiteX11" fmla="*/ 5985 w 10000"/>
                <a:gd name="connsiteY11" fmla="*/ 3405 h 10000"/>
                <a:gd name="connsiteX12" fmla="*/ 5642 w 10000"/>
                <a:gd name="connsiteY12" fmla="*/ 3810 h 10000"/>
                <a:gd name="connsiteX13" fmla="*/ 5642 w 10000"/>
                <a:gd name="connsiteY13" fmla="*/ 3810 h 10000"/>
                <a:gd name="connsiteX14" fmla="*/ 5963 w 10000"/>
                <a:gd name="connsiteY14" fmla="*/ 4374 h 10000"/>
                <a:gd name="connsiteX15" fmla="*/ 5963 w 10000"/>
                <a:gd name="connsiteY15" fmla="*/ 4998 h 10000"/>
                <a:gd name="connsiteX16" fmla="*/ 5642 w 10000"/>
                <a:gd name="connsiteY16" fmla="*/ 5547 h 10000"/>
                <a:gd name="connsiteX17" fmla="*/ 5460 w 10000"/>
                <a:gd name="connsiteY17" fmla="*/ 6116 h 10000"/>
                <a:gd name="connsiteX18" fmla="*/ 5554 w 10000"/>
                <a:gd name="connsiteY18" fmla="*/ 6625 h 10000"/>
                <a:gd name="connsiteX19" fmla="*/ 5293 w 10000"/>
                <a:gd name="connsiteY19" fmla="*/ 7322 h 10000"/>
                <a:gd name="connsiteX20" fmla="*/ 5162 w 10000"/>
                <a:gd name="connsiteY20" fmla="*/ 7823 h 10000"/>
                <a:gd name="connsiteX21" fmla="*/ 4255 w 10000"/>
                <a:gd name="connsiteY21" fmla="*/ 8024 h 10000"/>
                <a:gd name="connsiteX22" fmla="*/ 3378 w 10000"/>
                <a:gd name="connsiteY22" fmla="*/ 8230 h 10000"/>
                <a:gd name="connsiteX23" fmla="*/ 3095 w 10000"/>
                <a:gd name="connsiteY23" fmla="*/ 8078 h 10000"/>
                <a:gd name="connsiteX24" fmla="*/ 2498 w 10000"/>
                <a:gd name="connsiteY24" fmla="*/ 7995 h 10000"/>
                <a:gd name="connsiteX25" fmla="*/ 1735 w 10000"/>
                <a:gd name="connsiteY25" fmla="*/ 7995 h 10000"/>
                <a:gd name="connsiteX26" fmla="*/ 1218 w 10000"/>
                <a:gd name="connsiteY26" fmla="*/ 8166 h 10000"/>
                <a:gd name="connsiteX27" fmla="*/ 1218 w 10000"/>
                <a:gd name="connsiteY27" fmla="*/ 8166 h 10000"/>
                <a:gd name="connsiteX28" fmla="*/ 1218 w 10000"/>
                <a:gd name="connsiteY28" fmla="*/ 8166 h 10000"/>
                <a:gd name="connsiteX29" fmla="*/ 0 w 10000"/>
                <a:gd name="connsiteY29" fmla="*/ 8314 h 10000"/>
                <a:gd name="connsiteX30" fmla="*/ 0 w 10000"/>
                <a:gd name="connsiteY30" fmla="*/ 10000 h 10000"/>
                <a:gd name="connsiteX31" fmla="*/ 10000 w 10000"/>
                <a:gd name="connsiteY31" fmla="*/ 10000 h 10000"/>
                <a:gd name="connsiteX32" fmla="*/ 10000 w 10000"/>
                <a:gd name="connsiteY32" fmla="*/ 133 h 10000"/>
                <a:gd name="connsiteX33" fmla="*/ 9891 w 10000"/>
                <a:gd name="connsiteY33" fmla="*/ 0 h 10000"/>
                <a:gd name="connsiteX0" fmla="*/ 9891 w 10000"/>
                <a:gd name="connsiteY0" fmla="*/ 0 h 10000"/>
                <a:gd name="connsiteX1" fmla="*/ 9286 w 10000"/>
                <a:gd name="connsiteY1" fmla="*/ 0 h 10000"/>
                <a:gd name="connsiteX2" fmla="*/ 8837 w 10000"/>
                <a:gd name="connsiteY2" fmla="*/ 133 h 10000"/>
                <a:gd name="connsiteX3" fmla="*/ 8194 w 10000"/>
                <a:gd name="connsiteY3" fmla="*/ 0 h 10000"/>
                <a:gd name="connsiteX4" fmla="*/ 7507 w 10000"/>
                <a:gd name="connsiteY4" fmla="*/ 0 h 10000"/>
                <a:gd name="connsiteX5" fmla="*/ 6884 w 10000"/>
                <a:gd name="connsiteY5" fmla="*/ 250 h 10000"/>
                <a:gd name="connsiteX6" fmla="*/ 6884 w 10000"/>
                <a:gd name="connsiteY6" fmla="*/ 658 h 10000"/>
                <a:gd name="connsiteX7" fmla="*/ 6606 w 10000"/>
                <a:gd name="connsiteY7" fmla="*/ 1254 h 10000"/>
                <a:gd name="connsiteX8" fmla="*/ 6393 w 10000"/>
                <a:gd name="connsiteY8" fmla="*/ 1622 h 10000"/>
                <a:gd name="connsiteX9" fmla="*/ 6393 w 10000"/>
                <a:gd name="connsiteY9" fmla="*/ 2148 h 10000"/>
                <a:gd name="connsiteX10" fmla="*/ 5985 w 10000"/>
                <a:gd name="connsiteY10" fmla="*/ 2786 h 10000"/>
                <a:gd name="connsiteX11" fmla="*/ 5985 w 10000"/>
                <a:gd name="connsiteY11" fmla="*/ 3405 h 10000"/>
                <a:gd name="connsiteX12" fmla="*/ 5642 w 10000"/>
                <a:gd name="connsiteY12" fmla="*/ 3810 h 10000"/>
                <a:gd name="connsiteX13" fmla="*/ 5642 w 10000"/>
                <a:gd name="connsiteY13" fmla="*/ 3810 h 10000"/>
                <a:gd name="connsiteX14" fmla="*/ 5963 w 10000"/>
                <a:gd name="connsiteY14" fmla="*/ 4374 h 10000"/>
                <a:gd name="connsiteX15" fmla="*/ 5963 w 10000"/>
                <a:gd name="connsiteY15" fmla="*/ 4998 h 10000"/>
                <a:gd name="connsiteX16" fmla="*/ 5642 w 10000"/>
                <a:gd name="connsiteY16" fmla="*/ 5547 h 10000"/>
                <a:gd name="connsiteX17" fmla="*/ 5460 w 10000"/>
                <a:gd name="connsiteY17" fmla="*/ 6116 h 10000"/>
                <a:gd name="connsiteX18" fmla="*/ 5554 w 10000"/>
                <a:gd name="connsiteY18" fmla="*/ 6625 h 10000"/>
                <a:gd name="connsiteX19" fmla="*/ 5293 w 10000"/>
                <a:gd name="connsiteY19" fmla="*/ 7322 h 10000"/>
                <a:gd name="connsiteX20" fmla="*/ 5162 w 10000"/>
                <a:gd name="connsiteY20" fmla="*/ 7823 h 10000"/>
                <a:gd name="connsiteX21" fmla="*/ 4255 w 10000"/>
                <a:gd name="connsiteY21" fmla="*/ 8024 h 10000"/>
                <a:gd name="connsiteX22" fmla="*/ 3414 w 10000"/>
                <a:gd name="connsiteY22" fmla="*/ 8112 h 10000"/>
                <a:gd name="connsiteX23" fmla="*/ 3095 w 10000"/>
                <a:gd name="connsiteY23" fmla="*/ 8078 h 10000"/>
                <a:gd name="connsiteX24" fmla="*/ 2498 w 10000"/>
                <a:gd name="connsiteY24" fmla="*/ 7995 h 10000"/>
                <a:gd name="connsiteX25" fmla="*/ 1735 w 10000"/>
                <a:gd name="connsiteY25" fmla="*/ 7995 h 10000"/>
                <a:gd name="connsiteX26" fmla="*/ 1218 w 10000"/>
                <a:gd name="connsiteY26" fmla="*/ 8166 h 10000"/>
                <a:gd name="connsiteX27" fmla="*/ 1218 w 10000"/>
                <a:gd name="connsiteY27" fmla="*/ 8166 h 10000"/>
                <a:gd name="connsiteX28" fmla="*/ 1218 w 10000"/>
                <a:gd name="connsiteY28" fmla="*/ 8166 h 10000"/>
                <a:gd name="connsiteX29" fmla="*/ 0 w 10000"/>
                <a:gd name="connsiteY29" fmla="*/ 8314 h 10000"/>
                <a:gd name="connsiteX30" fmla="*/ 0 w 10000"/>
                <a:gd name="connsiteY30" fmla="*/ 10000 h 10000"/>
                <a:gd name="connsiteX31" fmla="*/ 10000 w 10000"/>
                <a:gd name="connsiteY31" fmla="*/ 10000 h 10000"/>
                <a:gd name="connsiteX32" fmla="*/ 10000 w 10000"/>
                <a:gd name="connsiteY32" fmla="*/ 133 h 10000"/>
                <a:gd name="connsiteX33" fmla="*/ 9891 w 10000"/>
                <a:gd name="connsiteY3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000" h="10000">
                  <a:moveTo>
                    <a:pt x="9891" y="0"/>
                  </a:moveTo>
                  <a:lnTo>
                    <a:pt x="9286" y="0"/>
                  </a:lnTo>
                  <a:lnTo>
                    <a:pt x="8837" y="133"/>
                  </a:lnTo>
                  <a:lnTo>
                    <a:pt x="8194" y="0"/>
                  </a:lnTo>
                  <a:lnTo>
                    <a:pt x="7507" y="0"/>
                  </a:lnTo>
                  <a:lnTo>
                    <a:pt x="6884" y="250"/>
                  </a:lnTo>
                  <a:lnTo>
                    <a:pt x="6884" y="658"/>
                  </a:lnTo>
                  <a:lnTo>
                    <a:pt x="6606" y="1254"/>
                  </a:lnTo>
                  <a:lnTo>
                    <a:pt x="6393" y="1622"/>
                  </a:lnTo>
                  <a:lnTo>
                    <a:pt x="6393" y="2148"/>
                  </a:lnTo>
                  <a:lnTo>
                    <a:pt x="5985" y="2786"/>
                  </a:lnTo>
                  <a:lnTo>
                    <a:pt x="5985" y="3405"/>
                  </a:lnTo>
                  <a:lnTo>
                    <a:pt x="5642" y="3810"/>
                  </a:lnTo>
                  <a:lnTo>
                    <a:pt x="5642" y="3810"/>
                  </a:lnTo>
                  <a:lnTo>
                    <a:pt x="5963" y="4374"/>
                  </a:lnTo>
                  <a:lnTo>
                    <a:pt x="5963" y="4998"/>
                  </a:lnTo>
                  <a:lnTo>
                    <a:pt x="5642" y="5547"/>
                  </a:lnTo>
                  <a:cubicBezTo>
                    <a:pt x="5581" y="5737"/>
                    <a:pt x="5521" y="5926"/>
                    <a:pt x="5460" y="6116"/>
                  </a:cubicBezTo>
                  <a:cubicBezTo>
                    <a:pt x="5491" y="6286"/>
                    <a:pt x="5523" y="6455"/>
                    <a:pt x="5554" y="6625"/>
                  </a:cubicBezTo>
                  <a:lnTo>
                    <a:pt x="5293" y="7322"/>
                  </a:lnTo>
                  <a:cubicBezTo>
                    <a:pt x="5249" y="7489"/>
                    <a:pt x="5206" y="7656"/>
                    <a:pt x="5162" y="7823"/>
                  </a:cubicBezTo>
                  <a:lnTo>
                    <a:pt x="4255" y="8024"/>
                  </a:lnTo>
                  <a:lnTo>
                    <a:pt x="3414" y="8112"/>
                  </a:lnTo>
                  <a:lnTo>
                    <a:pt x="3095" y="8078"/>
                  </a:lnTo>
                  <a:lnTo>
                    <a:pt x="2498" y="7995"/>
                  </a:lnTo>
                  <a:lnTo>
                    <a:pt x="1735" y="7995"/>
                  </a:lnTo>
                  <a:lnTo>
                    <a:pt x="1218" y="8166"/>
                  </a:lnTo>
                  <a:lnTo>
                    <a:pt x="1218" y="8166"/>
                  </a:lnTo>
                  <a:lnTo>
                    <a:pt x="1218" y="8166"/>
                  </a:lnTo>
                  <a:lnTo>
                    <a:pt x="0" y="8314"/>
                  </a:lnTo>
                  <a:lnTo>
                    <a:pt x="0" y="10000"/>
                  </a:lnTo>
                  <a:lnTo>
                    <a:pt x="10000" y="10000"/>
                  </a:lnTo>
                  <a:lnTo>
                    <a:pt x="10000" y="133"/>
                  </a:lnTo>
                  <a:lnTo>
                    <a:pt x="9891" y="0"/>
                  </a:lnTo>
                  <a:close/>
                </a:path>
              </a:pathLst>
            </a:custGeom>
            <a:solidFill>
              <a:srgbClr val="92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4287838" y="5929313"/>
              <a:ext cx="2432050" cy="1090613"/>
            </a:xfrm>
            <a:custGeom>
              <a:avLst/>
              <a:gdLst>
                <a:gd name="T0" fmla="*/ 318 w 1532"/>
                <a:gd name="T1" fmla="*/ 499 h 687"/>
                <a:gd name="T2" fmla="*/ 330 w 1532"/>
                <a:gd name="T3" fmla="*/ 423 h 687"/>
                <a:gd name="T4" fmla="*/ 451 w 1532"/>
                <a:gd name="T5" fmla="*/ 425 h 687"/>
                <a:gd name="T6" fmla="*/ 523 w 1532"/>
                <a:gd name="T7" fmla="*/ 401 h 687"/>
                <a:gd name="T8" fmla="*/ 615 w 1532"/>
                <a:gd name="T9" fmla="*/ 369 h 687"/>
                <a:gd name="T10" fmla="*/ 615 w 1532"/>
                <a:gd name="T11" fmla="*/ 241 h 687"/>
                <a:gd name="T12" fmla="*/ 893 w 1532"/>
                <a:gd name="T13" fmla="*/ 249 h 687"/>
                <a:gd name="T14" fmla="*/ 961 w 1532"/>
                <a:gd name="T15" fmla="*/ 177 h 687"/>
                <a:gd name="T16" fmla="*/ 965 w 1532"/>
                <a:gd name="T17" fmla="*/ 85 h 687"/>
                <a:gd name="T18" fmla="*/ 987 w 1532"/>
                <a:gd name="T19" fmla="*/ 73 h 687"/>
                <a:gd name="T20" fmla="*/ 1162 w 1532"/>
                <a:gd name="T21" fmla="*/ 73 h 687"/>
                <a:gd name="T22" fmla="*/ 1232 w 1532"/>
                <a:gd name="T23" fmla="*/ 28 h 687"/>
                <a:gd name="T24" fmla="*/ 1350 w 1532"/>
                <a:gd name="T25" fmla="*/ 0 h 687"/>
                <a:gd name="T26" fmla="*/ 1462 w 1532"/>
                <a:gd name="T27" fmla="*/ 0 h 687"/>
                <a:gd name="T28" fmla="*/ 1462 w 1532"/>
                <a:gd name="T29" fmla="*/ 121 h 687"/>
                <a:gd name="T30" fmla="*/ 1532 w 1532"/>
                <a:gd name="T31" fmla="*/ 385 h 687"/>
                <a:gd name="T32" fmla="*/ 1462 w 1532"/>
                <a:gd name="T33" fmla="*/ 687 h 687"/>
                <a:gd name="T34" fmla="*/ 0 w 1532"/>
                <a:gd name="T35" fmla="*/ 687 h 687"/>
                <a:gd name="T36" fmla="*/ 178 w 1532"/>
                <a:gd name="T37" fmla="*/ 605 h 687"/>
                <a:gd name="T38" fmla="*/ 244 w 1532"/>
                <a:gd name="T39" fmla="*/ 545 h 687"/>
                <a:gd name="T40" fmla="*/ 318 w 1532"/>
                <a:gd name="T41" fmla="*/ 499 h 687"/>
                <a:gd name="T42" fmla="*/ 318 w 1532"/>
                <a:gd name="T43" fmla="*/ 499 h 687"/>
                <a:gd name="T44" fmla="*/ 318 w 1532"/>
                <a:gd name="T45" fmla="*/ 49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2" h="687">
                  <a:moveTo>
                    <a:pt x="318" y="499"/>
                  </a:moveTo>
                  <a:lnTo>
                    <a:pt x="330" y="423"/>
                  </a:lnTo>
                  <a:lnTo>
                    <a:pt x="451" y="425"/>
                  </a:lnTo>
                  <a:lnTo>
                    <a:pt x="523" y="401"/>
                  </a:lnTo>
                  <a:lnTo>
                    <a:pt x="615" y="369"/>
                  </a:lnTo>
                  <a:lnTo>
                    <a:pt x="615" y="241"/>
                  </a:lnTo>
                  <a:lnTo>
                    <a:pt x="893" y="249"/>
                  </a:lnTo>
                  <a:lnTo>
                    <a:pt x="961" y="177"/>
                  </a:lnTo>
                  <a:lnTo>
                    <a:pt x="965" y="85"/>
                  </a:lnTo>
                  <a:lnTo>
                    <a:pt x="987" y="73"/>
                  </a:lnTo>
                  <a:lnTo>
                    <a:pt x="1162" y="73"/>
                  </a:lnTo>
                  <a:lnTo>
                    <a:pt x="1232" y="28"/>
                  </a:lnTo>
                  <a:lnTo>
                    <a:pt x="1350" y="0"/>
                  </a:lnTo>
                  <a:lnTo>
                    <a:pt x="1462" y="0"/>
                  </a:lnTo>
                  <a:lnTo>
                    <a:pt x="1462" y="121"/>
                  </a:lnTo>
                  <a:lnTo>
                    <a:pt x="1532" y="385"/>
                  </a:lnTo>
                  <a:lnTo>
                    <a:pt x="1462" y="687"/>
                  </a:lnTo>
                  <a:lnTo>
                    <a:pt x="0" y="687"/>
                  </a:lnTo>
                  <a:lnTo>
                    <a:pt x="178" y="605"/>
                  </a:lnTo>
                  <a:lnTo>
                    <a:pt x="244" y="545"/>
                  </a:lnTo>
                  <a:lnTo>
                    <a:pt x="318" y="499"/>
                  </a:lnTo>
                  <a:lnTo>
                    <a:pt x="318" y="499"/>
                  </a:lnTo>
                  <a:lnTo>
                    <a:pt x="318" y="499"/>
                  </a:lnTo>
                  <a:close/>
                </a:path>
              </a:pathLst>
            </a:custGeom>
            <a:solidFill>
              <a:srgbClr val="92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132513" y="5929313"/>
              <a:ext cx="587375" cy="611188"/>
            </a:xfrm>
            <a:custGeom>
              <a:avLst/>
              <a:gdLst>
                <a:gd name="T0" fmla="*/ 300 w 370"/>
                <a:gd name="T1" fmla="*/ 0 h 385"/>
                <a:gd name="T2" fmla="*/ 188 w 370"/>
                <a:gd name="T3" fmla="*/ 0 h 385"/>
                <a:gd name="T4" fmla="*/ 70 w 370"/>
                <a:gd name="T5" fmla="*/ 28 h 385"/>
                <a:gd name="T6" fmla="*/ 0 w 370"/>
                <a:gd name="T7" fmla="*/ 73 h 385"/>
                <a:gd name="T8" fmla="*/ 370 w 370"/>
                <a:gd name="T9" fmla="*/ 385 h 385"/>
                <a:gd name="T10" fmla="*/ 300 w 370"/>
                <a:gd name="T11" fmla="*/ 121 h 385"/>
                <a:gd name="T12" fmla="*/ 300 w 370"/>
                <a:gd name="T13" fmla="*/ 0 h 385"/>
                <a:gd name="T14" fmla="*/ 300 w 370"/>
                <a:gd name="T15" fmla="*/ 0 h 385"/>
                <a:gd name="T16" fmla="*/ 300 w 370"/>
                <a:gd name="T1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385">
                  <a:moveTo>
                    <a:pt x="300" y="0"/>
                  </a:moveTo>
                  <a:lnTo>
                    <a:pt x="188" y="0"/>
                  </a:lnTo>
                  <a:lnTo>
                    <a:pt x="70" y="28"/>
                  </a:lnTo>
                  <a:lnTo>
                    <a:pt x="0" y="73"/>
                  </a:lnTo>
                  <a:lnTo>
                    <a:pt x="370" y="385"/>
                  </a:lnTo>
                  <a:lnTo>
                    <a:pt x="300" y="121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6" name="Freeform 24"/>
            <p:cNvSpPr>
              <a:spLocks/>
            </p:cNvSpPr>
            <p:nvPr/>
          </p:nvSpPr>
          <p:spPr bwMode="auto">
            <a:xfrm>
              <a:off x="5705475" y="6210300"/>
              <a:ext cx="382587" cy="301625"/>
            </a:xfrm>
            <a:custGeom>
              <a:avLst/>
              <a:gdLst>
                <a:gd name="T0" fmla="*/ 68 w 241"/>
                <a:gd name="T1" fmla="*/ 0 h 190"/>
                <a:gd name="T2" fmla="*/ 68 w 241"/>
                <a:gd name="T3" fmla="*/ 0 h 190"/>
                <a:gd name="T4" fmla="*/ 0 w 241"/>
                <a:gd name="T5" fmla="*/ 72 h 190"/>
                <a:gd name="T6" fmla="*/ 241 w 241"/>
                <a:gd name="T7" fmla="*/ 190 h 190"/>
                <a:gd name="T8" fmla="*/ 68 w 241"/>
                <a:gd name="T9" fmla="*/ 0 h 190"/>
                <a:gd name="T10" fmla="*/ 68 w 241"/>
                <a:gd name="T11" fmla="*/ 0 h 190"/>
                <a:gd name="T12" fmla="*/ 68 w 241"/>
                <a:gd name="T1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190">
                  <a:moveTo>
                    <a:pt x="68" y="0"/>
                  </a:moveTo>
                  <a:lnTo>
                    <a:pt x="68" y="0"/>
                  </a:lnTo>
                  <a:lnTo>
                    <a:pt x="0" y="72"/>
                  </a:lnTo>
                  <a:lnTo>
                    <a:pt x="241" y="19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8" name="Freeform 25"/>
            <p:cNvSpPr>
              <a:spLocks/>
            </p:cNvSpPr>
            <p:nvPr/>
          </p:nvSpPr>
          <p:spPr bwMode="auto">
            <a:xfrm>
              <a:off x="5264150" y="6318250"/>
              <a:ext cx="295275" cy="196850"/>
            </a:xfrm>
            <a:custGeom>
              <a:avLst/>
              <a:gdLst>
                <a:gd name="T0" fmla="*/ 120 w 186"/>
                <a:gd name="T1" fmla="*/ 0 h 124"/>
                <a:gd name="T2" fmla="*/ 120 w 186"/>
                <a:gd name="T3" fmla="*/ 4 h 124"/>
                <a:gd name="T4" fmla="*/ 0 w 186"/>
                <a:gd name="T5" fmla="*/ 0 h 124"/>
                <a:gd name="T6" fmla="*/ 0 w 186"/>
                <a:gd name="T7" fmla="*/ 124 h 124"/>
                <a:gd name="T8" fmla="*/ 186 w 186"/>
                <a:gd name="T9" fmla="*/ 2 h 124"/>
                <a:gd name="T10" fmla="*/ 120 w 186"/>
                <a:gd name="T11" fmla="*/ 0 h 124"/>
                <a:gd name="T12" fmla="*/ 120 w 186"/>
                <a:gd name="T13" fmla="*/ 0 h 124"/>
                <a:gd name="T14" fmla="*/ 120 w 186"/>
                <a:gd name="T1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124">
                  <a:moveTo>
                    <a:pt x="120" y="0"/>
                  </a:moveTo>
                  <a:lnTo>
                    <a:pt x="120" y="4"/>
                  </a:lnTo>
                  <a:lnTo>
                    <a:pt x="0" y="0"/>
                  </a:lnTo>
                  <a:lnTo>
                    <a:pt x="0" y="124"/>
                  </a:lnTo>
                  <a:lnTo>
                    <a:pt x="186" y="2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9" name="Freeform 26"/>
            <p:cNvSpPr>
              <a:spLocks/>
            </p:cNvSpPr>
            <p:nvPr/>
          </p:nvSpPr>
          <p:spPr bwMode="auto">
            <a:xfrm>
              <a:off x="5527675" y="6756400"/>
              <a:ext cx="690562" cy="263525"/>
            </a:xfrm>
            <a:custGeom>
              <a:avLst/>
              <a:gdLst>
                <a:gd name="T0" fmla="*/ 198 w 435"/>
                <a:gd name="T1" fmla="*/ 0 h 166"/>
                <a:gd name="T2" fmla="*/ 0 w 435"/>
                <a:gd name="T3" fmla="*/ 80 h 166"/>
                <a:gd name="T4" fmla="*/ 120 w 435"/>
                <a:gd name="T5" fmla="*/ 166 h 166"/>
                <a:gd name="T6" fmla="*/ 435 w 435"/>
                <a:gd name="T7" fmla="*/ 166 h 166"/>
                <a:gd name="T8" fmla="*/ 198 w 435"/>
                <a:gd name="T9" fmla="*/ 0 h 166"/>
                <a:gd name="T10" fmla="*/ 198 w 435"/>
                <a:gd name="T11" fmla="*/ 0 h 166"/>
                <a:gd name="T12" fmla="*/ 198 w 435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166">
                  <a:moveTo>
                    <a:pt x="198" y="0"/>
                  </a:moveTo>
                  <a:lnTo>
                    <a:pt x="0" y="80"/>
                  </a:lnTo>
                  <a:lnTo>
                    <a:pt x="120" y="166"/>
                  </a:lnTo>
                  <a:lnTo>
                    <a:pt x="435" y="166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0" name="Freeform 27"/>
            <p:cNvSpPr>
              <a:spLocks/>
            </p:cNvSpPr>
            <p:nvPr/>
          </p:nvSpPr>
          <p:spPr bwMode="auto">
            <a:xfrm>
              <a:off x="4972050" y="6515100"/>
              <a:ext cx="422275" cy="504825"/>
            </a:xfrm>
            <a:custGeom>
              <a:avLst/>
              <a:gdLst>
                <a:gd name="T0" fmla="*/ 184 w 266"/>
                <a:gd name="T1" fmla="*/ 0 h 318"/>
                <a:gd name="T2" fmla="*/ 184 w 266"/>
                <a:gd name="T3" fmla="*/ 0 h 318"/>
                <a:gd name="T4" fmla="*/ 0 w 266"/>
                <a:gd name="T5" fmla="*/ 318 h 318"/>
                <a:gd name="T6" fmla="*/ 266 w 266"/>
                <a:gd name="T7" fmla="*/ 318 h 318"/>
                <a:gd name="T8" fmla="*/ 184 w 266"/>
                <a:gd name="T9" fmla="*/ 0 h 318"/>
                <a:gd name="T10" fmla="*/ 184 w 266"/>
                <a:gd name="T11" fmla="*/ 0 h 318"/>
                <a:gd name="T12" fmla="*/ 184 w 266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318">
                  <a:moveTo>
                    <a:pt x="184" y="0"/>
                  </a:moveTo>
                  <a:lnTo>
                    <a:pt x="184" y="0"/>
                  </a:lnTo>
                  <a:lnTo>
                    <a:pt x="0" y="318"/>
                  </a:lnTo>
                  <a:lnTo>
                    <a:pt x="266" y="318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2" name="Freeform 29"/>
            <p:cNvSpPr>
              <a:spLocks/>
            </p:cNvSpPr>
            <p:nvPr/>
          </p:nvSpPr>
          <p:spPr bwMode="auto">
            <a:xfrm>
              <a:off x="6640513" y="6708775"/>
              <a:ext cx="887412" cy="311150"/>
            </a:xfrm>
            <a:custGeom>
              <a:avLst/>
              <a:gdLst>
                <a:gd name="T0" fmla="*/ 24 w 559"/>
                <a:gd name="T1" fmla="*/ 0 h 196"/>
                <a:gd name="T2" fmla="*/ 0 w 559"/>
                <a:gd name="T3" fmla="*/ 114 h 196"/>
                <a:gd name="T4" fmla="*/ 50 w 559"/>
                <a:gd name="T5" fmla="*/ 196 h 196"/>
                <a:gd name="T6" fmla="*/ 559 w 559"/>
                <a:gd name="T7" fmla="*/ 196 h 196"/>
                <a:gd name="T8" fmla="*/ 94 w 559"/>
                <a:gd name="T9" fmla="*/ 30 h 196"/>
                <a:gd name="T10" fmla="*/ 24 w 559"/>
                <a:gd name="T11" fmla="*/ 0 h 196"/>
                <a:gd name="T12" fmla="*/ 24 w 559"/>
                <a:gd name="T13" fmla="*/ 0 h 196"/>
                <a:gd name="T14" fmla="*/ 24 w 559"/>
                <a:gd name="T1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" h="196">
                  <a:moveTo>
                    <a:pt x="24" y="0"/>
                  </a:moveTo>
                  <a:lnTo>
                    <a:pt x="0" y="114"/>
                  </a:lnTo>
                  <a:lnTo>
                    <a:pt x="50" y="196"/>
                  </a:lnTo>
                  <a:lnTo>
                    <a:pt x="559" y="196"/>
                  </a:lnTo>
                  <a:lnTo>
                    <a:pt x="94" y="3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3" name="Freeform 30"/>
            <p:cNvSpPr>
              <a:spLocks/>
            </p:cNvSpPr>
            <p:nvPr/>
          </p:nvSpPr>
          <p:spPr bwMode="auto">
            <a:xfrm>
              <a:off x="6564313" y="6654800"/>
              <a:ext cx="114300" cy="231775"/>
            </a:xfrm>
            <a:custGeom>
              <a:avLst/>
              <a:gdLst>
                <a:gd name="T0" fmla="*/ 0 w 72"/>
                <a:gd name="T1" fmla="*/ 0 h 146"/>
                <a:gd name="T2" fmla="*/ 0 w 72"/>
                <a:gd name="T3" fmla="*/ 72 h 146"/>
                <a:gd name="T4" fmla="*/ 48 w 72"/>
                <a:gd name="T5" fmla="*/ 146 h 146"/>
                <a:gd name="T6" fmla="*/ 72 w 72"/>
                <a:gd name="T7" fmla="*/ 32 h 146"/>
                <a:gd name="T8" fmla="*/ 0 w 72"/>
                <a:gd name="T9" fmla="*/ 0 h 146"/>
                <a:gd name="T10" fmla="*/ 0 w 72"/>
                <a:gd name="T11" fmla="*/ 0 h 146"/>
                <a:gd name="T12" fmla="*/ 0 w 72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46">
                  <a:moveTo>
                    <a:pt x="0" y="0"/>
                  </a:moveTo>
                  <a:lnTo>
                    <a:pt x="0" y="72"/>
                  </a:lnTo>
                  <a:lnTo>
                    <a:pt x="48" y="146"/>
                  </a:lnTo>
                  <a:lnTo>
                    <a:pt x="72" y="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4" name="Freeform 31"/>
            <p:cNvSpPr>
              <a:spLocks/>
            </p:cNvSpPr>
            <p:nvPr/>
          </p:nvSpPr>
          <p:spPr bwMode="auto">
            <a:xfrm>
              <a:off x="9896475" y="2392363"/>
              <a:ext cx="1062037" cy="623888"/>
            </a:xfrm>
            <a:custGeom>
              <a:avLst/>
              <a:gdLst>
                <a:gd name="T0" fmla="*/ 503 w 669"/>
                <a:gd name="T1" fmla="*/ 0 h 393"/>
                <a:gd name="T2" fmla="*/ 126 w 669"/>
                <a:gd name="T3" fmla="*/ 228 h 393"/>
                <a:gd name="T4" fmla="*/ 0 w 669"/>
                <a:gd name="T5" fmla="*/ 393 h 393"/>
                <a:gd name="T6" fmla="*/ 669 w 669"/>
                <a:gd name="T7" fmla="*/ 393 h 393"/>
                <a:gd name="T8" fmla="*/ 236 w 669"/>
                <a:gd name="T9" fmla="*/ 244 h 393"/>
                <a:gd name="T10" fmla="*/ 503 w 669"/>
                <a:gd name="T11" fmla="*/ 0 h 393"/>
                <a:gd name="T12" fmla="*/ 503 w 669"/>
                <a:gd name="T13" fmla="*/ 0 h 393"/>
                <a:gd name="T14" fmla="*/ 503 w 669"/>
                <a:gd name="T15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9" h="393">
                  <a:moveTo>
                    <a:pt x="503" y="0"/>
                  </a:moveTo>
                  <a:lnTo>
                    <a:pt x="126" y="228"/>
                  </a:lnTo>
                  <a:lnTo>
                    <a:pt x="0" y="393"/>
                  </a:lnTo>
                  <a:lnTo>
                    <a:pt x="669" y="393"/>
                  </a:lnTo>
                  <a:lnTo>
                    <a:pt x="236" y="244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5" name="Freeform 32"/>
            <p:cNvSpPr>
              <a:spLocks/>
            </p:cNvSpPr>
            <p:nvPr/>
          </p:nvSpPr>
          <p:spPr bwMode="auto">
            <a:xfrm>
              <a:off x="10290175" y="3921125"/>
              <a:ext cx="2146300" cy="2349500"/>
            </a:xfrm>
            <a:custGeom>
              <a:avLst/>
              <a:gdLst>
                <a:gd name="T0" fmla="*/ 0 w 1352"/>
                <a:gd name="T1" fmla="*/ 0 h 1480"/>
                <a:gd name="T2" fmla="*/ 1208 w 1352"/>
                <a:gd name="T3" fmla="*/ 739 h 1480"/>
                <a:gd name="T4" fmla="*/ 172 w 1352"/>
                <a:gd name="T5" fmla="*/ 1111 h 1480"/>
                <a:gd name="T6" fmla="*/ 373 w 1352"/>
                <a:gd name="T7" fmla="*/ 1334 h 1480"/>
                <a:gd name="T8" fmla="*/ 1352 w 1352"/>
                <a:gd name="T9" fmla="*/ 1480 h 1480"/>
                <a:gd name="T10" fmla="*/ 1352 w 1352"/>
                <a:gd name="T11" fmla="*/ 421 h 1480"/>
                <a:gd name="T12" fmla="*/ 0 w 1352"/>
                <a:gd name="T13" fmla="*/ 0 h 1480"/>
                <a:gd name="T14" fmla="*/ 0 w 1352"/>
                <a:gd name="T15" fmla="*/ 0 h 1480"/>
                <a:gd name="T16" fmla="*/ 0 w 1352"/>
                <a:gd name="T17" fmla="*/ 0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2" h="1480">
                  <a:moveTo>
                    <a:pt x="0" y="0"/>
                  </a:moveTo>
                  <a:lnTo>
                    <a:pt x="1208" y="739"/>
                  </a:lnTo>
                  <a:lnTo>
                    <a:pt x="172" y="1111"/>
                  </a:lnTo>
                  <a:lnTo>
                    <a:pt x="373" y="1334"/>
                  </a:lnTo>
                  <a:lnTo>
                    <a:pt x="1352" y="1480"/>
                  </a:lnTo>
                  <a:lnTo>
                    <a:pt x="1352" y="4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6" name="Freeform 33"/>
            <p:cNvSpPr>
              <a:spLocks/>
            </p:cNvSpPr>
            <p:nvPr/>
          </p:nvSpPr>
          <p:spPr bwMode="auto">
            <a:xfrm>
              <a:off x="8185150" y="5856288"/>
              <a:ext cx="3962400" cy="1163638"/>
            </a:xfrm>
            <a:custGeom>
              <a:avLst/>
              <a:gdLst>
                <a:gd name="T0" fmla="*/ 0 w 2496"/>
                <a:gd name="T1" fmla="*/ 0 h 733"/>
                <a:gd name="T2" fmla="*/ 709 w 2496"/>
                <a:gd name="T3" fmla="*/ 733 h 733"/>
                <a:gd name="T4" fmla="*/ 2496 w 2496"/>
                <a:gd name="T5" fmla="*/ 733 h 733"/>
                <a:gd name="T6" fmla="*/ 1787 w 2496"/>
                <a:gd name="T7" fmla="*/ 469 h 733"/>
                <a:gd name="T8" fmla="*/ 1116 w 2496"/>
                <a:gd name="T9" fmla="*/ 619 h 733"/>
                <a:gd name="T10" fmla="*/ 0 w 2496"/>
                <a:gd name="T11" fmla="*/ 0 h 733"/>
                <a:gd name="T12" fmla="*/ 0 w 2496"/>
                <a:gd name="T13" fmla="*/ 0 h 733"/>
                <a:gd name="T14" fmla="*/ 0 w 2496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6" h="733">
                  <a:moveTo>
                    <a:pt x="0" y="0"/>
                  </a:moveTo>
                  <a:lnTo>
                    <a:pt x="709" y="733"/>
                  </a:lnTo>
                  <a:lnTo>
                    <a:pt x="2496" y="733"/>
                  </a:lnTo>
                  <a:lnTo>
                    <a:pt x="1787" y="469"/>
                  </a:lnTo>
                  <a:lnTo>
                    <a:pt x="1116" y="61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7" name="Freeform 34"/>
            <p:cNvSpPr>
              <a:spLocks/>
            </p:cNvSpPr>
            <p:nvPr/>
          </p:nvSpPr>
          <p:spPr bwMode="auto">
            <a:xfrm>
              <a:off x="8577263" y="5875338"/>
              <a:ext cx="1684337" cy="671513"/>
            </a:xfrm>
            <a:custGeom>
              <a:avLst/>
              <a:gdLst>
                <a:gd name="T0" fmla="*/ 0 w 1061"/>
                <a:gd name="T1" fmla="*/ 0 h 423"/>
                <a:gd name="T2" fmla="*/ 1061 w 1061"/>
                <a:gd name="T3" fmla="*/ 423 h 423"/>
                <a:gd name="T4" fmla="*/ 975 w 1061"/>
                <a:gd name="T5" fmla="*/ 105 h 423"/>
                <a:gd name="T6" fmla="*/ 0 w 1061"/>
                <a:gd name="T7" fmla="*/ 0 h 423"/>
                <a:gd name="T8" fmla="*/ 0 w 1061"/>
                <a:gd name="T9" fmla="*/ 0 h 423"/>
                <a:gd name="T10" fmla="*/ 0 w 1061"/>
                <a:gd name="T1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1" h="423">
                  <a:moveTo>
                    <a:pt x="0" y="0"/>
                  </a:moveTo>
                  <a:lnTo>
                    <a:pt x="1061" y="423"/>
                  </a:lnTo>
                  <a:lnTo>
                    <a:pt x="975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5" name="Freeform 42"/>
            <p:cNvSpPr>
              <a:spLocks/>
            </p:cNvSpPr>
            <p:nvPr/>
          </p:nvSpPr>
          <p:spPr bwMode="auto">
            <a:xfrm>
              <a:off x="10426700" y="3203575"/>
              <a:ext cx="2009775" cy="889000"/>
            </a:xfrm>
            <a:custGeom>
              <a:avLst/>
              <a:gdLst>
                <a:gd name="T0" fmla="*/ 0 w 1266"/>
                <a:gd name="T1" fmla="*/ 0 h 560"/>
                <a:gd name="T2" fmla="*/ 303 w 1266"/>
                <a:gd name="T3" fmla="*/ 244 h 560"/>
                <a:gd name="T4" fmla="*/ 1266 w 1266"/>
                <a:gd name="T5" fmla="*/ 560 h 560"/>
                <a:gd name="T6" fmla="*/ 1266 w 1266"/>
                <a:gd name="T7" fmla="*/ 40 h 560"/>
                <a:gd name="T8" fmla="*/ 0 w 1266"/>
                <a:gd name="T9" fmla="*/ 0 h 560"/>
                <a:gd name="T10" fmla="*/ 0 w 1266"/>
                <a:gd name="T11" fmla="*/ 0 h 560"/>
                <a:gd name="T12" fmla="*/ 0 w 1266"/>
                <a:gd name="T13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6" h="560">
                  <a:moveTo>
                    <a:pt x="0" y="0"/>
                  </a:moveTo>
                  <a:lnTo>
                    <a:pt x="303" y="244"/>
                  </a:lnTo>
                  <a:lnTo>
                    <a:pt x="1266" y="560"/>
                  </a:lnTo>
                  <a:lnTo>
                    <a:pt x="1266" y="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7" name="Freeform 43"/>
            <p:cNvSpPr>
              <a:spLocks/>
            </p:cNvSpPr>
            <p:nvPr/>
          </p:nvSpPr>
          <p:spPr bwMode="auto">
            <a:xfrm>
              <a:off x="10620375" y="552450"/>
              <a:ext cx="1238250" cy="836613"/>
            </a:xfrm>
            <a:custGeom>
              <a:avLst/>
              <a:gdLst>
                <a:gd name="T0" fmla="*/ 481 w 780"/>
                <a:gd name="T1" fmla="*/ 0 h 527"/>
                <a:gd name="T2" fmla="*/ 229 w 780"/>
                <a:gd name="T3" fmla="*/ 0 h 527"/>
                <a:gd name="T4" fmla="*/ 0 w 780"/>
                <a:gd name="T5" fmla="*/ 102 h 527"/>
                <a:gd name="T6" fmla="*/ 780 w 780"/>
                <a:gd name="T7" fmla="*/ 527 h 527"/>
                <a:gd name="T8" fmla="*/ 299 w 780"/>
                <a:gd name="T9" fmla="*/ 102 h 527"/>
                <a:gd name="T10" fmla="*/ 631 w 780"/>
                <a:gd name="T11" fmla="*/ 196 h 527"/>
                <a:gd name="T12" fmla="*/ 481 w 780"/>
                <a:gd name="T13" fmla="*/ 0 h 527"/>
                <a:gd name="T14" fmla="*/ 481 w 780"/>
                <a:gd name="T15" fmla="*/ 0 h 527"/>
                <a:gd name="T16" fmla="*/ 481 w 780"/>
                <a:gd name="T1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0" h="527">
                  <a:moveTo>
                    <a:pt x="481" y="0"/>
                  </a:moveTo>
                  <a:lnTo>
                    <a:pt x="229" y="0"/>
                  </a:lnTo>
                  <a:lnTo>
                    <a:pt x="0" y="102"/>
                  </a:lnTo>
                  <a:lnTo>
                    <a:pt x="780" y="527"/>
                  </a:lnTo>
                  <a:lnTo>
                    <a:pt x="299" y="102"/>
                  </a:lnTo>
                  <a:lnTo>
                    <a:pt x="631" y="196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8" name="Freeform 44"/>
            <p:cNvSpPr>
              <a:spLocks/>
            </p:cNvSpPr>
            <p:nvPr/>
          </p:nvSpPr>
          <p:spPr bwMode="auto">
            <a:xfrm>
              <a:off x="10334625" y="1389063"/>
              <a:ext cx="1096962" cy="1190625"/>
            </a:xfrm>
            <a:custGeom>
              <a:avLst/>
              <a:gdLst>
                <a:gd name="T0" fmla="*/ 535 w 691"/>
                <a:gd name="T1" fmla="*/ 0 h 750"/>
                <a:gd name="T2" fmla="*/ 0 w 691"/>
                <a:gd name="T3" fmla="*/ 134 h 750"/>
                <a:gd name="T4" fmla="*/ 0 w 691"/>
                <a:gd name="T5" fmla="*/ 348 h 750"/>
                <a:gd name="T6" fmla="*/ 691 w 691"/>
                <a:gd name="T7" fmla="*/ 750 h 750"/>
                <a:gd name="T8" fmla="*/ 535 w 691"/>
                <a:gd name="T9" fmla="*/ 316 h 750"/>
                <a:gd name="T10" fmla="*/ 180 w 691"/>
                <a:gd name="T11" fmla="*/ 150 h 750"/>
                <a:gd name="T12" fmla="*/ 535 w 691"/>
                <a:gd name="T13" fmla="*/ 0 h 750"/>
                <a:gd name="T14" fmla="*/ 535 w 691"/>
                <a:gd name="T15" fmla="*/ 0 h 750"/>
                <a:gd name="T16" fmla="*/ 535 w 691"/>
                <a:gd name="T17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1" h="750">
                  <a:moveTo>
                    <a:pt x="535" y="0"/>
                  </a:moveTo>
                  <a:lnTo>
                    <a:pt x="0" y="134"/>
                  </a:lnTo>
                  <a:lnTo>
                    <a:pt x="0" y="348"/>
                  </a:lnTo>
                  <a:lnTo>
                    <a:pt x="691" y="750"/>
                  </a:lnTo>
                  <a:lnTo>
                    <a:pt x="535" y="316"/>
                  </a:lnTo>
                  <a:lnTo>
                    <a:pt x="180" y="150"/>
                  </a:lnTo>
                  <a:lnTo>
                    <a:pt x="535" y="0"/>
                  </a:lnTo>
                  <a:lnTo>
                    <a:pt x="535" y="0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9" name="Freeform 45"/>
            <p:cNvSpPr>
              <a:spLocks/>
            </p:cNvSpPr>
            <p:nvPr/>
          </p:nvSpPr>
          <p:spPr bwMode="auto">
            <a:xfrm>
              <a:off x="11431588" y="1538288"/>
              <a:ext cx="1004887" cy="561975"/>
            </a:xfrm>
            <a:custGeom>
              <a:avLst/>
              <a:gdLst>
                <a:gd name="T0" fmla="*/ 0 w 633"/>
                <a:gd name="T1" fmla="*/ 0 h 354"/>
                <a:gd name="T2" fmla="*/ 471 w 633"/>
                <a:gd name="T3" fmla="*/ 354 h 354"/>
                <a:gd name="T4" fmla="*/ 633 w 633"/>
                <a:gd name="T5" fmla="*/ 182 h 354"/>
                <a:gd name="T6" fmla="*/ 0 w 633"/>
                <a:gd name="T7" fmla="*/ 0 h 354"/>
                <a:gd name="T8" fmla="*/ 0 w 633"/>
                <a:gd name="T9" fmla="*/ 0 h 354"/>
                <a:gd name="T10" fmla="*/ 0 w 633"/>
                <a:gd name="T11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3" h="354">
                  <a:moveTo>
                    <a:pt x="0" y="0"/>
                  </a:moveTo>
                  <a:lnTo>
                    <a:pt x="471" y="354"/>
                  </a:lnTo>
                  <a:lnTo>
                    <a:pt x="633" y="18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0" name="Freeform 46"/>
            <p:cNvSpPr>
              <a:spLocks/>
            </p:cNvSpPr>
            <p:nvPr/>
          </p:nvSpPr>
          <p:spPr bwMode="auto">
            <a:xfrm>
              <a:off x="11733213" y="2100263"/>
              <a:ext cx="703262" cy="479425"/>
            </a:xfrm>
            <a:custGeom>
              <a:avLst/>
              <a:gdLst>
                <a:gd name="T0" fmla="*/ 281 w 443"/>
                <a:gd name="T1" fmla="*/ 0 h 302"/>
                <a:gd name="T2" fmla="*/ 0 w 443"/>
                <a:gd name="T3" fmla="*/ 302 h 302"/>
                <a:gd name="T4" fmla="*/ 443 w 443"/>
                <a:gd name="T5" fmla="*/ 120 h 302"/>
                <a:gd name="T6" fmla="*/ 281 w 443"/>
                <a:gd name="T7" fmla="*/ 0 h 302"/>
                <a:gd name="T8" fmla="*/ 281 w 443"/>
                <a:gd name="T9" fmla="*/ 0 h 302"/>
                <a:gd name="T10" fmla="*/ 281 w 443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3" h="302">
                  <a:moveTo>
                    <a:pt x="281" y="0"/>
                  </a:moveTo>
                  <a:lnTo>
                    <a:pt x="0" y="302"/>
                  </a:lnTo>
                  <a:lnTo>
                    <a:pt x="443" y="12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1" name="Freeform 47"/>
            <p:cNvSpPr>
              <a:spLocks/>
            </p:cNvSpPr>
            <p:nvPr/>
          </p:nvSpPr>
          <p:spPr bwMode="auto">
            <a:xfrm>
              <a:off x="11758613" y="552450"/>
              <a:ext cx="388937" cy="874713"/>
            </a:xfrm>
            <a:custGeom>
              <a:avLst/>
              <a:gdLst>
                <a:gd name="T0" fmla="*/ 165 w 245"/>
                <a:gd name="T1" fmla="*/ 0 h 551"/>
                <a:gd name="T2" fmla="*/ 165 w 245"/>
                <a:gd name="T3" fmla="*/ 0 h 551"/>
                <a:gd name="T4" fmla="*/ 0 w 245"/>
                <a:gd name="T5" fmla="*/ 54 h 551"/>
                <a:gd name="T6" fmla="*/ 245 w 245"/>
                <a:gd name="T7" fmla="*/ 551 h 551"/>
                <a:gd name="T8" fmla="*/ 165 w 245"/>
                <a:gd name="T9" fmla="*/ 0 h 551"/>
                <a:gd name="T10" fmla="*/ 165 w 245"/>
                <a:gd name="T11" fmla="*/ 0 h 551"/>
                <a:gd name="T12" fmla="*/ 165 w 245"/>
                <a:gd name="T13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551">
                  <a:moveTo>
                    <a:pt x="165" y="0"/>
                  </a:moveTo>
                  <a:lnTo>
                    <a:pt x="165" y="0"/>
                  </a:lnTo>
                  <a:lnTo>
                    <a:pt x="0" y="54"/>
                  </a:lnTo>
                  <a:lnTo>
                    <a:pt x="245" y="551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2" name="Freeform 48"/>
            <p:cNvSpPr>
              <a:spLocks/>
            </p:cNvSpPr>
            <p:nvPr/>
          </p:nvSpPr>
          <p:spPr bwMode="auto">
            <a:xfrm>
              <a:off x="10958513" y="2776538"/>
              <a:ext cx="1477962" cy="490538"/>
            </a:xfrm>
            <a:custGeom>
              <a:avLst/>
              <a:gdLst>
                <a:gd name="T0" fmla="*/ 931 w 931"/>
                <a:gd name="T1" fmla="*/ 0 h 309"/>
                <a:gd name="T2" fmla="*/ 0 w 931"/>
                <a:gd name="T3" fmla="*/ 0 h 309"/>
                <a:gd name="T4" fmla="*/ 931 w 931"/>
                <a:gd name="T5" fmla="*/ 309 h 309"/>
                <a:gd name="T6" fmla="*/ 931 w 931"/>
                <a:gd name="T7" fmla="*/ 0 h 309"/>
                <a:gd name="T8" fmla="*/ 931 w 931"/>
                <a:gd name="T9" fmla="*/ 0 h 309"/>
                <a:gd name="T10" fmla="*/ 931 w 931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1" h="309">
                  <a:moveTo>
                    <a:pt x="931" y="0"/>
                  </a:moveTo>
                  <a:lnTo>
                    <a:pt x="0" y="0"/>
                  </a:lnTo>
                  <a:lnTo>
                    <a:pt x="931" y="309"/>
                  </a:lnTo>
                  <a:lnTo>
                    <a:pt x="931" y="0"/>
                  </a:lnTo>
                  <a:lnTo>
                    <a:pt x="931" y="0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1" name="Freeform 28"/>
            <p:cNvSpPr>
              <a:spLocks/>
            </p:cNvSpPr>
            <p:nvPr/>
          </p:nvSpPr>
          <p:spPr bwMode="auto">
            <a:xfrm>
              <a:off x="7318375" y="5834063"/>
              <a:ext cx="1277937" cy="1185863"/>
            </a:xfrm>
            <a:custGeom>
              <a:avLst/>
              <a:gdLst>
                <a:gd name="T0" fmla="*/ 232 w 805"/>
                <a:gd name="T1" fmla="*/ 60 h 747"/>
                <a:gd name="T2" fmla="*/ 132 w 805"/>
                <a:gd name="T3" fmla="*/ 14 h 747"/>
                <a:gd name="T4" fmla="*/ 0 w 805"/>
                <a:gd name="T5" fmla="*/ 0 h 747"/>
                <a:gd name="T6" fmla="*/ 132 w 805"/>
                <a:gd name="T7" fmla="*/ 747 h 747"/>
                <a:gd name="T8" fmla="*/ 805 w 805"/>
                <a:gd name="T9" fmla="*/ 747 h 747"/>
                <a:gd name="T10" fmla="*/ 402 w 805"/>
                <a:gd name="T11" fmla="*/ 60 h 747"/>
                <a:gd name="T12" fmla="*/ 232 w 805"/>
                <a:gd name="T13" fmla="*/ 60 h 747"/>
                <a:gd name="T14" fmla="*/ 232 w 805"/>
                <a:gd name="T15" fmla="*/ 6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5" h="747">
                  <a:moveTo>
                    <a:pt x="232" y="60"/>
                  </a:moveTo>
                  <a:lnTo>
                    <a:pt x="132" y="14"/>
                  </a:lnTo>
                  <a:lnTo>
                    <a:pt x="0" y="0"/>
                  </a:lnTo>
                  <a:lnTo>
                    <a:pt x="132" y="747"/>
                  </a:lnTo>
                  <a:lnTo>
                    <a:pt x="805" y="747"/>
                  </a:lnTo>
                  <a:lnTo>
                    <a:pt x="402" y="60"/>
                  </a:lnTo>
                  <a:lnTo>
                    <a:pt x="232" y="60"/>
                  </a:lnTo>
                  <a:lnTo>
                    <a:pt x="232" y="60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3" name="Freeform 252"/>
            <p:cNvSpPr/>
            <p:nvPr/>
          </p:nvSpPr>
          <p:spPr bwMode="auto">
            <a:xfrm>
              <a:off x="9792119" y="4074607"/>
              <a:ext cx="884255" cy="1160584"/>
            </a:xfrm>
            <a:custGeom>
              <a:avLst/>
              <a:gdLst>
                <a:gd name="connsiteX0" fmla="*/ 30145 w 823965"/>
                <a:gd name="connsiteY0" fmla="*/ 75362 h 1160584"/>
                <a:gd name="connsiteX1" fmla="*/ 532562 w 823965"/>
                <a:gd name="connsiteY1" fmla="*/ 0 h 1160584"/>
                <a:gd name="connsiteX2" fmla="*/ 823965 w 823965"/>
                <a:gd name="connsiteY2" fmla="*/ 1160584 h 1160584"/>
                <a:gd name="connsiteX3" fmla="*/ 0 w 823965"/>
                <a:gd name="connsiteY3" fmla="*/ 447151 h 1160584"/>
                <a:gd name="connsiteX4" fmla="*/ 30145 w 823965"/>
                <a:gd name="connsiteY4" fmla="*/ 75362 h 1160584"/>
                <a:gd name="connsiteX0" fmla="*/ 35169 w 828989"/>
                <a:gd name="connsiteY0" fmla="*/ 75362 h 1160584"/>
                <a:gd name="connsiteX1" fmla="*/ 537586 w 828989"/>
                <a:gd name="connsiteY1" fmla="*/ 0 h 1160584"/>
                <a:gd name="connsiteX2" fmla="*/ 828989 w 828989"/>
                <a:gd name="connsiteY2" fmla="*/ 1160584 h 1160584"/>
                <a:gd name="connsiteX3" fmla="*/ 0 w 828989"/>
                <a:gd name="connsiteY3" fmla="*/ 457199 h 1160584"/>
                <a:gd name="connsiteX4" fmla="*/ 35169 w 828989"/>
                <a:gd name="connsiteY4" fmla="*/ 75362 h 1160584"/>
                <a:gd name="connsiteX0" fmla="*/ 90435 w 884255"/>
                <a:gd name="connsiteY0" fmla="*/ 75362 h 1160584"/>
                <a:gd name="connsiteX1" fmla="*/ 592852 w 884255"/>
                <a:gd name="connsiteY1" fmla="*/ 0 h 1160584"/>
                <a:gd name="connsiteX2" fmla="*/ 884255 w 884255"/>
                <a:gd name="connsiteY2" fmla="*/ 1160584 h 1160584"/>
                <a:gd name="connsiteX3" fmla="*/ 0 w 884255"/>
                <a:gd name="connsiteY3" fmla="*/ 422030 h 1160584"/>
                <a:gd name="connsiteX4" fmla="*/ 90435 w 884255"/>
                <a:gd name="connsiteY4" fmla="*/ 75362 h 116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55" h="1160584">
                  <a:moveTo>
                    <a:pt x="90435" y="75362"/>
                  </a:moveTo>
                  <a:lnTo>
                    <a:pt x="592852" y="0"/>
                  </a:lnTo>
                  <a:lnTo>
                    <a:pt x="884255" y="1160584"/>
                  </a:lnTo>
                  <a:lnTo>
                    <a:pt x="0" y="422030"/>
                  </a:lnTo>
                  <a:lnTo>
                    <a:pt x="90435" y="75362"/>
                  </a:lnTo>
                  <a:close/>
                </a:path>
              </a:pathLst>
            </a:custGeom>
            <a:solidFill>
              <a:srgbClr val="81808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0834" tIns="80667" rIns="100834" bIns="8066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1413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24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1125394" y="2733208"/>
            <a:ext cx="349511" cy="529548"/>
          </a:xfrm>
          <a:prstGeom prst="rect">
            <a:avLst/>
          </a:prstGeom>
          <a:noFill/>
        </p:spPr>
        <p:txBody>
          <a:bodyPr wrap="none" lIns="100834" tIns="80667" rIns="100834" bIns="80667" rtlCol="0">
            <a:spAutoFit/>
          </a:bodyPr>
          <a:lstStyle/>
          <a:p>
            <a:pPr defTabSz="514384">
              <a:lnSpc>
                <a:spcPct val="90000"/>
              </a:lnSpc>
              <a:spcAft>
                <a:spcPts val="331"/>
              </a:spcAft>
              <a:defRPr/>
            </a:pPr>
            <a:r>
              <a:rPr lang="en-US" sz="2647">
                <a:gradFill>
                  <a:gsLst>
                    <a:gs pos="2917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 Light"/>
              </a:rPr>
              <a:t>?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1122734" y="2734969"/>
            <a:ext cx="445691" cy="529548"/>
          </a:xfrm>
          <a:prstGeom prst="rect">
            <a:avLst/>
          </a:prstGeom>
          <a:noFill/>
        </p:spPr>
        <p:txBody>
          <a:bodyPr wrap="none" lIns="100834" tIns="80667" rIns="100834" bIns="80667" rtlCol="0">
            <a:spAutoFit/>
          </a:bodyPr>
          <a:lstStyle/>
          <a:p>
            <a:pPr defTabSz="514384">
              <a:lnSpc>
                <a:spcPct val="90000"/>
              </a:lnSpc>
              <a:spcAft>
                <a:spcPts val="331"/>
              </a:spcAft>
              <a:defRPr/>
            </a:pPr>
            <a:r>
              <a:rPr lang="en-US" sz="2647">
                <a:gradFill>
                  <a:gsLst>
                    <a:gs pos="2917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 Light"/>
              </a:rPr>
              <a:t>?!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133182" y="2708387"/>
            <a:ext cx="375159" cy="529548"/>
          </a:xfrm>
          <a:prstGeom prst="rect">
            <a:avLst/>
          </a:prstGeom>
          <a:noFill/>
        </p:spPr>
        <p:txBody>
          <a:bodyPr wrap="none" lIns="100834" tIns="80667" rIns="100834" bIns="80667" rtlCol="0">
            <a:spAutoFit/>
          </a:bodyPr>
          <a:lstStyle/>
          <a:p>
            <a:pPr defTabSz="514384">
              <a:lnSpc>
                <a:spcPct val="90000"/>
              </a:lnSpc>
              <a:spcAft>
                <a:spcPts val="331"/>
              </a:spcAft>
              <a:defRPr/>
            </a:pPr>
            <a:r>
              <a:rPr lang="en-US" sz="2647">
                <a:gradFill>
                  <a:gsLst>
                    <a:gs pos="2917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 Light"/>
                <a:sym typeface="Wingdings" panose="05000000000000000000" pitchFamily="2" charset="2"/>
              </a:rPr>
              <a:t>:)</a:t>
            </a:r>
            <a:endParaRPr lang="en-US" sz="2647">
              <a:gradFill>
                <a:gsLst>
                  <a:gs pos="2917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latin typeface="Segoe UI Light"/>
            </a:endParaRPr>
          </a:p>
        </p:txBody>
      </p:sp>
      <p:grpSp>
        <p:nvGrpSpPr>
          <p:cNvPr id="274" name="Group 273"/>
          <p:cNvGrpSpPr/>
          <p:nvPr/>
        </p:nvGrpSpPr>
        <p:grpSpPr>
          <a:xfrm>
            <a:off x="1900459" y="2376924"/>
            <a:ext cx="768830" cy="1463207"/>
            <a:chOff x="6021695" y="3166632"/>
            <a:chExt cx="1447398" cy="2539780"/>
          </a:xfrm>
        </p:grpSpPr>
        <p:sp>
          <p:nvSpPr>
            <p:cNvPr id="204" name="Left Brace 203"/>
            <p:cNvSpPr/>
            <p:nvPr/>
          </p:nvSpPr>
          <p:spPr>
            <a:xfrm>
              <a:off x="7070727" y="3166632"/>
              <a:ext cx="398366" cy="2539780"/>
            </a:xfrm>
            <a:prstGeom prst="leftBrace">
              <a:avLst/>
            </a:prstGeom>
            <a:solidFill>
              <a:schemeClr val="tx2">
                <a:lumMod val="20000"/>
                <a:lumOff val="80000"/>
                <a:alpha val="17000"/>
              </a:schemeClr>
            </a:solidFill>
            <a:ln w="28575">
              <a:solidFill>
                <a:srgbClr val="002050">
                  <a:alpha val="47059"/>
                </a:srgb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14384">
                <a:defRPr/>
              </a:pPr>
              <a:endParaRPr lang="en-US" sz="993">
                <a:latin typeface="Segoe UI Light"/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6021695" y="4162554"/>
              <a:ext cx="1140839" cy="547883"/>
            </a:xfrm>
            <a:prstGeom prst="rect">
              <a:avLst/>
            </a:prstGeom>
            <a:noFill/>
          </p:spPr>
          <p:txBody>
            <a:bodyPr wrap="none" lIns="100834" tIns="80667" rIns="100834" bIns="80667" rtlCol="0">
              <a:spAutoFit/>
            </a:bodyPr>
            <a:lstStyle/>
            <a:p>
              <a:pPr defTabSz="514384">
                <a:lnSpc>
                  <a:spcPct val="90000"/>
                </a:lnSpc>
                <a:spcAft>
                  <a:spcPts val="331"/>
                </a:spcAft>
                <a:defRPr/>
              </a:pPr>
              <a:r>
                <a:rPr lang="en-US" sz="1103">
                  <a:latin typeface="Segoe UI Light"/>
                </a:rPr>
                <a:t>Impact</a:t>
              </a: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3246102" y="998420"/>
            <a:ext cx="759187" cy="1297101"/>
            <a:chOff x="8515248" y="552448"/>
            <a:chExt cx="1376924" cy="2352531"/>
          </a:xfrm>
        </p:grpSpPr>
        <p:sp>
          <p:nvSpPr>
            <p:cNvPr id="271" name="Left Brace 270"/>
            <p:cNvSpPr/>
            <p:nvPr/>
          </p:nvSpPr>
          <p:spPr>
            <a:xfrm>
              <a:off x="9509461" y="552448"/>
              <a:ext cx="382711" cy="2352531"/>
            </a:xfrm>
            <a:prstGeom prst="leftBrace">
              <a:avLst/>
            </a:prstGeom>
            <a:solidFill>
              <a:schemeClr val="tx2">
                <a:lumMod val="20000"/>
                <a:lumOff val="80000"/>
                <a:alpha val="17000"/>
              </a:schemeClr>
            </a:solidFill>
            <a:ln w="28575">
              <a:solidFill>
                <a:srgbClr val="002050">
                  <a:alpha val="47059"/>
                </a:srgb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14384">
                <a:defRPr/>
              </a:pPr>
              <a:endParaRPr lang="en-US" sz="993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515248" y="1432982"/>
              <a:ext cx="1099077" cy="572478"/>
            </a:xfrm>
            <a:prstGeom prst="rect">
              <a:avLst/>
            </a:prstGeom>
            <a:noFill/>
          </p:spPr>
          <p:txBody>
            <a:bodyPr wrap="none" lIns="100834" tIns="80667" rIns="100834" bIns="80667" rtlCol="0">
              <a:spAutoFit/>
            </a:bodyPr>
            <a:lstStyle/>
            <a:p>
              <a:pPr defTabSz="514384">
                <a:lnSpc>
                  <a:spcPct val="90000"/>
                </a:lnSpc>
                <a:spcAft>
                  <a:spcPts val="331"/>
                </a:spcAft>
                <a:defRPr/>
              </a:pPr>
              <a:r>
                <a:rPr lang="en-US" sz="1103">
                  <a:solidFill>
                    <a:srgbClr val="FFFFFF"/>
                  </a:solidFill>
                  <a:latin typeface="Segoe UI Light"/>
                </a:rPr>
                <a:t>Impact</a:t>
              </a: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2710131" y="1943212"/>
            <a:ext cx="1159301" cy="433712"/>
            <a:chOff x="7937834" y="2266004"/>
            <a:chExt cx="1697798" cy="786615"/>
          </a:xfrm>
        </p:grpSpPr>
        <p:sp>
          <p:nvSpPr>
            <p:cNvPr id="273" name="Left Brace 272"/>
            <p:cNvSpPr/>
            <p:nvPr/>
          </p:nvSpPr>
          <p:spPr>
            <a:xfrm rot="5400000">
              <a:off x="8622326" y="2039314"/>
              <a:ext cx="328813" cy="1697798"/>
            </a:xfrm>
            <a:prstGeom prst="leftBrace">
              <a:avLst/>
            </a:prstGeom>
            <a:solidFill>
              <a:schemeClr val="tx2">
                <a:lumMod val="20000"/>
                <a:lumOff val="80000"/>
                <a:alpha val="17000"/>
              </a:schemeClr>
            </a:solidFill>
            <a:ln w="28575">
              <a:solidFill>
                <a:srgbClr val="002050">
                  <a:alpha val="47059"/>
                </a:srgb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14384">
                <a:defRPr/>
              </a:pPr>
              <a:endParaRPr lang="en-US" sz="993">
                <a:latin typeface="Segoe UI Light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8145951" y="2266004"/>
              <a:ext cx="1291263" cy="572477"/>
            </a:xfrm>
            <a:prstGeom prst="rect">
              <a:avLst/>
            </a:prstGeom>
            <a:noFill/>
          </p:spPr>
          <p:txBody>
            <a:bodyPr wrap="none" lIns="100834" tIns="80667" rIns="100834" bIns="80667" rtlCol="0">
              <a:spAutoFit/>
            </a:bodyPr>
            <a:lstStyle/>
            <a:p>
              <a:pPr algn="ctr" defTabSz="514384">
                <a:lnSpc>
                  <a:spcPct val="90000"/>
                </a:lnSpc>
                <a:spcAft>
                  <a:spcPts val="331"/>
                </a:spcAft>
                <a:defRPr/>
              </a:pPr>
              <a:r>
                <a:rPr lang="en-US" sz="1103">
                  <a:latin typeface="Segoe UI Light"/>
                </a:rPr>
                <a:t>Notification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3101719" y="998419"/>
            <a:ext cx="736394" cy="2705519"/>
            <a:chOff x="8574508" y="552448"/>
            <a:chExt cx="1335586" cy="4906953"/>
          </a:xfrm>
        </p:grpSpPr>
        <p:sp>
          <p:nvSpPr>
            <p:cNvPr id="277" name="Left Brace 276"/>
            <p:cNvSpPr/>
            <p:nvPr/>
          </p:nvSpPr>
          <p:spPr>
            <a:xfrm>
              <a:off x="9531809" y="552448"/>
              <a:ext cx="378285" cy="4906953"/>
            </a:xfrm>
            <a:prstGeom prst="leftBrace">
              <a:avLst/>
            </a:prstGeom>
            <a:solidFill>
              <a:schemeClr val="tx2">
                <a:lumMod val="20000"/>
                <a:lumOff val="80000"/>
                <a:alpha val="17000"/>
              </a:schemeClr>
            </a:solidFill>
            <a:ln w="28575">
              <a:solidFill>
                <a:srgbClr val="002050">
                  <a:alpha val="47059"/>
                </a:srgb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14384">
                <a:defRPr/>
              </a:pPr>
              <a:endParaRPr lang="en-US" sz="993">
                <a:latin typeface="Segoe UI Light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8574508" y="2737176"/>
              <a:ext cx="1099078" cy="746570"/>
            </a:xfrm>
            <a:prstGeom prst="rect">
              <a:avLst/>
            </a:prstGeom>
            <a:noFill/>
          </p:spPr>
          <p:txBody>
            <a:bodyPr wrap="none" lIns="100834" tIns="80667" rIns="100834" bIns="80667" rtlCol="0">
              <a:spAutoFit/>
            </a:bodyPr>
            <a:lstStyle/>
            <a:p>
              <a:pPr algn="ctr" defTabSz="514384">
                <a:lnSpc>
                  <a:spcPct val="60000"/>
                </a:lnSpc>
                <a:spcAft>
                  <a:spcPts val="331"/>
                </a:spcAft>
                <a:defRPr/>
              </a:pPr>
              <a:r>
                <a:rPr lang="en-US" sz="1103">
                  <a:latin typeface="Segoe UI Light"/>
                </a:rPr>
                <a:t>Heavy</a:t>
              </a:r>
            </a:p>
            <a:p>
              <a:pPr algn="ctr" defTabSz="514384">
                <a:lnSpc>
                  <a:spcPct val="60000"/>
                </a:lnSpc>
                <a:spcAft>
                  <a:spcPts val="331"/>
                </a:spcAft>
                <a:defRPr/>
              </a:pPr>
              <a:r>
                <a:rPr lang="en-US" sz="1103">
                  <a:latin typeface="Segoe UI Light"/>
                </a:rPr>
                <a:t>Impact</a:t>
              </a:r>
            </a:p>
          </p:txBody>
        </p:sp>
      </p:grpSp>
      <p:sp>
        <p:nvSpPr>
          <p:cNvPr id="285" name="Oval 52"/>
          <p:cNvSpPr>
            <a:spLocks noChangeArrowheads="1"/>
          </p:cNvSpPr>
          <p:nvPr/>
        </p:nvSpPr>
        <p:spPr bwMode="auto">
          <a:xfrm>
            <a:off x="3791465" y="2114417"/>
            <a:ext cx="1334819" cy="1337444"/>
          </a:xfrm>
          <a:prstGeom prst="ellipse">
            <a:avLst/>
          </a:prstGeom>
          <a:solidFill>
            <a:srgbClr val="FDC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0417" tIns="25208" rIns="50417" bIns="25208" numCol="1" anchor="t" anchorCtr="0" compatLnSpc="1">
            <a:prstTxWarp prst="textNoShape">
              <a:avLst/>
            </a:prstTxWarp>
          </a:bodyPr>
          <a:lstStyle/>
          <a:p>
            <a:pPr defTabSz="514384">
              <a:defRPr/>
            </a:pPr>
            <a:endParaRPr lang="en-US" sz="993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87" name="Freeform 54"/>
          <p:cNvSpPr>
            <a:spLocks/>
          </p:cNvSpPr>
          <p:nvPr/>
        </p:nvSpPr>
        <p:spPr bwMode="auto">
          <a:xfrm>
            <a:off x="829481" y="2426020"/>
            <a:ext cx="4597027" cy="2130458"/>
          </a:xfrm>
          <a:custGeom>
            <a:avLst/>
            <a:gdLst>
              <a:gd name="T0" fmla="*/ 303 w 5252"/>
              <a:gd name="T1" fmla="*/ 2236 h 2434"/>
              <a:gd name="T2" fmla="*/ 182 w 5252"/>
              <a:gd name="T3" fmla="*/ 2348 h 2434"/>
              <a:gd name="T4" fmla="*/ 0 w 5252"/>
              <a:gd name="T5" fmla="*/ 2434 h 2434"/>
              <a:gd name="T6" fmla="*/ 5252 w 5252"/>
              <a:gd name="T7" fmla="*/ 2434 h 2434"/>
              <a:gd name="T8" fmla="*/ 5252 w 5252"/>
              <a:gd name="T9" fmla="*/ 282 h 2434"/>
              <a:gd name="T10" fmla="*/ 5252 w 5252"/>
              <a:gd name="T11" fmla="*/ 219 h 2434"/>
              <a:gd name="T12" fmla="*/ 5252 w 5252"/>
              <a:gd name="T13" fmla="*/ 135 h 2434"/>
              <a:gd name="T14" fmla="*/ 5252 w 5252"/>
              <a:gd name="T15" fmla="*/ 127 h 2434"/>
              <a:gd name="T16" fmla="*/ 5252 w 5252"/>
              <a:gd name="T17" fmla="*/ 0 h 2434"/>
              <a:gd name="T18" fmla="*/ 4949 w 5252"/>
              <a:gd name="T19" fmla="*/ 0 h 2434"/>
              <a:gd name="T20" fmla="*/ 4949 w 5252"/>
              <a:gd name="T21" fmla="*/ 127 h 2434"/>
              <a:gd name="T22" fmla="*/ 4622 w 5252"/>
              <a:gd name="T23" fmla="*/ 127 h 2434"/>
              <a:gd name="T24" fmla="*/ 4622 w 5252"/>
              <a:gd name="T25" fmla="*/ 262 h 2434"/>
              <a:gd name="T26" fmla="*/ 4375 w 5252"/>
              <a:gd name="T27" fmla="*/ 262 h 2434"/>
              <a:gd name="T28" fmla="*/ 4375 w 5252"/>
              <a:gd name="T29" fmla="*/ 397 h 2434"/>
              <a:gd name="T30" fmla="*/ 4091 w 5252"/>
              <a:gd name="T31" fmla="*/ 397 h 2434"/>
              <a:gd name="T32" fmla="*/ 4091 w 5252"/>
              <a:gd name="T33" fmla="*/ 524 h 2434"/>
              <a:gd name="T34" fmla="*/ 3764 w 5252"/>
              <a:gd name="T35" fmla="*/ 524 h 2434"/>
              <a:gd name="T36" fmla="*/ 3764 w 5252"/>
              <a:gd name="T37" fmla="*/ 654 h 2434"/>
              <a:gd name="T38" fmla="*/ 3486 w 5252"/>
              <a:gd name="T39" fmla="*/ 654 h 2434"/>
              <a:gd name="T40" fmla="*/ 3486 w 5252"/>
              <a:gd name="T41" fmla="*/ 787 h 2434"/>
              <a:gd name="T42" fmla="*/ 3202 w 5252"/>
              <a:gd name="T43" fmla="*/ 787 h 2434"/>
              <a:gd name="T44" fmla="*/ 3202 w 5252"/>
              <a:gd name="T45" fmla="*/ 916 h 2434"/>
              <a:gd name="T46" fmla="*/ 2877 w 5252"/>
              <a:gd name="T47" fmla="*/ 916 h 2434"/>
              <a:gd name="T48" fmla="*/ 2877 w 5252"/>
              <a:gd name="T49" fmla="*/ 1049 h 2434"/>
              <a:gd name="T50" fmla="*/ 2628 w 5252"/>
              <a:gd name="T51" fmla="*/ 1049 h 2434"/>
              <a:gd name="T52" fmla="*/ 2628 w 5252"/>
              <a:gd name="T53" fmla="*/ 1184 h 2434"/>
              <a:gd name="T54" fmla="*/ 2346 w 5252"/>
              <a:gd name="T55" fmla="*/ 1184 h 2434"/>
              <a:gd name="T56" fmla="*/ 2346 w 5252"/>
              <a:gd name="T57" fmla="*/ 1313 h 2434"/>
              <a:gd name="T58" fmla="*/ 2019 w 5252"/>
              <a:gd name="T59" fmla="*/ 1313 h 2434"/>
              <a:gd name="T60" fmla="*/ 2019 w 5252"/>
              <a:gd name="T61" fmla="*/ 1442 h 2434"/>
              <a:gd name="T62" fmla="*/ 1770 w 5252"/>
              <a:gd name="T63" fmla="*/ 1442 h 2434"/>
              <a:gd name="T64" fmla="*/ 1770 w 5252"/>
              <a:gd name="T65" fmla="*/ 1575 h 2434"/>
              <a:gd name="T66" fmla="*/ 1488 w 5252"/>
              <a:gd name="T67" fmla="*/ 1575 h 2434"/>
              <a:gd name="T68" fmla="*/ 1488 w 5252"/>
              <a:gd name="T69" fmla="*/ 1696 h 2434"/>
              <a:gd name="T70" fmla="*/ 1457 w 5252"/>
              <a:gd name="T71" fmla="*/ 1704 h 2434"/>
              <a:gd name="T72" fmla="*/ 1161 w 5252"/>
              <a:gd name="T73" fmla="*/ 1704 h 2434"/>
              <a:gd name="T74" fmla="*/ 1161 w 5252"/>
              <a:gd name="T75" fmla="*/ 1839 h 2434"/>
              <a:gd name="T76" fmla="*/ 914 w 5252"/>
              <a:gd name="T77" fmla="*/ 1839 h 2434"/>
              <a:gd name="T78" fmla="*/ 914 w 5252"/>
              <a:gd name="T79" fmla="*/ 1972 h 2434"/>
              <a:gd name="T80" fmla="*/ 629 w 5252"/>
              <a:gd name="T81" fmla="*/ 1972 h 2434"/>
              <a:gd name="T82" fmla="*/ 629 w 5252"/>
              <a:gd name="T83" fmla="*/ 2142 h 2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252" h="2434">
                <a:moveTo>
                  <a:pt x="303" y="2236"/>
                </a:moveTo>
                <a:lnTo>
                  <a:pt x="182" y="2348"/>
                </a:lnTo>
                <a:lnTo>
                  <a:pt x="0" y="2434"/>
                </a:lnTo>
                <a:lnTo>
                  <a:pt x="5252" y="2434"/>
                </a:lnTo>
                <a:lnTo>
                  <a:pt x="5252" y="282"/>
                </a:lnTo>
                <a:lnTo>
                  <a:pt x="5252" y="219"/>
                </a:lnTo>
                <a:lnTo>
                  <a:pt x="5252" y="135"/>
                </a:lnTo>
                <a:lnTo>
                  <a:pt x="5252" y="127"/>
                </a:lnTo>
                <a:lnTo>
                  <a:pt x="5252" y="0"/>
                </a:lnTo>
                <a:lnTo>
                  <a:pt x="4949" y="0"/>
                </a:lnTo>
                <a:lnTo>
                  <a:pt x="4949" y="127"/>
                </a:lnTo>
                <a:lnTo>
                  <a:pt x="4622" y="127"/>
                </a:lnTo>
                <a:lnTo>
                  <a:pt x="4622" y="262"/>
                </a:lnTo>
                <a:lnTo>
                  <a:pt x="4375" y="262"/>
                </a:lnTo>
                <a:lnTo>
                  <a:pt x="4375" y="397"/>
                </a:lnTo>
                <a:lnTo>
                  <a:pt x="4091" y="397"/>
                </a:lnTo>
                <a:lnTo>
                  <a:pt x="4091" y="524"/>
                </a:lnTo>
                <a:lnTo>
                  <a:pt x="3764" y="524"/>
                </a:lnTo>
                <a:lnTo>
                  <a:pt x="3764" y="654"/>
                </a:lnTo>
                <a:lnTo>
                  <a:pt x="3486" y="654"/>
                </a:lnTo>
                <a:lnTo>
                  <a:pt x="3486" y="787"/>
                </a:lnTo>
                <a:lnTo>
                  <a:pt x="3202" y="787"/>
                </a:lnTo>
                <a:lnTo>
                  <a:pt x="3202" y="916"/>
                </a:lnTo>
                <a:lnTo>
                  <a:pt x="2877" y="916"/>
                </a:lnTo>
                <a:lnTo>
                  <a:pt x="2877" y="1049"/>
                </a:lnTo>
                <a:lnTo>
                  <a:pt x="2628" y="1049"/>
                </a:lnTo>
                <a:lnTo>
                  <a:pt x="2628" y="1184"/>
                </a:lnTo>
                <a:lnTo>
                  <a:pt x="2346" y="1184"/>
                </a:lnTo>
                <a:lnTo>
                  <a:pt x="2346" y="1313"/>
                </a:lnTo>
                <a:lnTo>
                  <a:pt x="2019" y="1313"/>
                </a:lnTo>
                <a:lnTo>
                  <a:pt x="2019" y="1442"/>
                </a:lnTo>
                <a:lnTo>
                  <a:pt x="1770" y="1442"/>
                </a:lnTo>
                <a:lnTo>
                  <a:pt x="1770" y="1575"/>
                </a:lnTo>
                <a:lnTo>
                  <a:pt x="1488" y="1575"/>
                </a:lnTo>
                <a:lnTo>
                  <a:pt x="1488" y="1696"/>
                </a:lnTo>
                <a:lnTo>
                  <a:pt x="1457" y="1704"/>
                </a:lnTo>
                <a:lnTo>
                  <a:pt x="1161" y="1704"/>
                </a:lnTo>
                <a:lnTo>
                  <a:pt x="1161" y="1839"/>
                </a:lnTo>
                <a:lnTo>
                  <a:pt x="914" y="1839"/>
                </a:lnTo>
                <a:lnTo>
                  <a:pt x="914" y="1972"/>
                </a:lnTo>
                <a:lnTo>
                  <a:pt x="629" y="1972"/>
                </a:lnTo>
                <a:lnTo>
                  <a:pt x="629" y="214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0417" tIns="25208" rIns="50417" bIns="25208" numCol="1" anchor="t" anchorCtr="0" compatLnSpc="1">
            <a:prstTxWarp prst="textNoShape">
              <a:avLst/>
            </a:prstTxWarp>
          </a:bodyPr>
          <a:lstStyle/>
          <a:p>
            <a:pPr defTabSz="514384">
              <a:defRPr/>
            </a:pPr>
            <a:endParaRPr lang="en-US" sz="993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829481" y="2287724"/>
            <a:ext cx="4597027" cy="2268754"/>
            <a:chOff x="4132263" y="2890838"/>
            <a:chExt cx="8337550" cy="4114800"/>
          </a:xfrm>
        </p:grpSpPr>
        <p:sp>
          <p:nvSpPr>
            <p:cNvPr id="286" name="Freeform 53"/>
            <p:cNvSpPr>
              <a:spLocks/>
            </p:cNvSpPr>
            <p:nvPr/>
          </p:nvSpPr>
          <p:spPr bwMode="auto">
            <a:xfrm>
              <a:off x="4132263" y="3141663"/>
              <a:ext cx="8337550" cy="3863975"/>
            </a:xfrm>
            <a:custGeom>
              <a:avLst/>
              <a:gdLst>
                <a:gd name="T0" fmla="*/ 303 w 5252"/>
                <a:gd name="T1" fmla="*/ 2236 h 2434"/>
                <a:gd name="T2" fmla="*/ 182 w 5252"/>
                <a:gd name="T3" fmla="*/ 2348 h 2434"/>
                <a:gd name="T4" fmla="*/ 0 w 5252"/>
                <a:gd name="T5" fmla="*/ 2434 h 2434"/>
                <a:gd name="T6" fmla="*/ 5252 w 5252"/>
                <a:gd name="T7" fmla="*/ 2434 h 2434"/>
                <a:gd name="T8" fmla="*/ 5252 w 5252"/>
                <a:gd name="T9" fmla="*/ 282 h 2434"/>
                <a:gd name="T10" fmla="*/ 5252 w 5252"/>
                <a:gd name="T11" fmla="*/ 219 h 2434"/>
                <a:gd name="T12" fmla="*/ 5252 w 5252"/>
                <a:gd name="T13" fmla="*/ 135 h 2434"/>
                <a:gd name="T14" fmla="*/ 5252 w 5252"/>
                <a:gd name="T15" fmla="*/ 127 h 2434"/>
                <a:gd name="T16" fmla="*/ 5252 w 5252"/>
                <a:gd name="T17" fmla="*/ 0 h 2434"/>
                <a:gd name="T18" fmla="*/ 4949 w 5252"/>
                <a:gd name="T19" fmla="*/ 0 h 2434"/>
                <a:gd name="T20" fmla="*/ 4949 w 5252"/>
                <a:gd name="T21" fmla="*/ 127 h 2434"/>
                <a:gd name="T22" fmla="*/ 4622 w 5252"/>
                <a:gd name="T23" fmla="*/ 127 h 2434"/>
                <a:gd name="T24" fmla="*/ 4622 w 5252"/>
                <a:gd name="T25" fmla="*/ 262 h 2434"/>
                <a:gd name="T26" fmla="*/ 4375 w 5252"/>
                <a:gd name="T27" fmla="*/ 262 h 2434"/>
                <a:gd name="T28" fmla="*/ 4375 w 5252"/>
                <a:gd name="T29" fmla="*/ 397 h 2434"/>
                <a:gd name="T30" fmla="*/ 4091 w 5252"/>
                <a:gd name="T31" fmla="*/ 397 h 2434"/>
                <a:gd name="T32" fmla="*/ 4091 w 5252"/>
                <a:gd name="T33" fmla="*/ 524 h 2434"/>
                <a:gd name="T34" fmla="*/ 3764 w 5252"/>
                <a:gd name="T35" fmla="*/ 524 h 2434"/>
                <a:gd name="T36" fmla="*/ 3764 w 5252"/>
                <a:gd name="T37" fmla="*/ 654 h 2434"/>
                <a:gd name="T38" fmla="*/ 3486 w 5252"/>
                <a:gd name="T39" fmla="*/ 654 h 2434"/>
                <a:gd name="T40" fmla="*/ 3486 w 5252"/>
                <a:gd name="T41" fmla="*/ 787 h 2434"/>
                <a:gd name="T42" fmla="*/ 3202 w 5252"/>
                <a:gd name="T43" fmla="*/ 787 h 2434"/>
                <a:gd name="T44" fmla="*/ 3202 w 5252"/>
                <a:gd name="T45" fmla="*/ 916 h 2434"/>
                <a:gd name="T46" fmla="*/ 2877 w 5252"/>
                <a:gd name="T47" fmla="*/ 916 h 2434"/>
                <a:gd name="T48" fmla="*/ 2877 w 5252"/>
                <a:gd name="T49" fmla="*/ 1049 h 2434"/>
                <a:gd name="T50" fmla="*/ 2628 w 5252"/>
                <a:gd name="T51" fmla="*/ 1049 h 2434"/>
                <a:gd name="T52" fmla="*/ 2628 w 5252"/>
                <a:gd name="T53" fmla="*/ 1184 h 2434"/>
                <a:gd name="T54" fmla="*/ 2346 w 5252"/>
                <a:gd name="T55" fmla="*/ 1184 h 2434"/>
                <a:gd name="T56" fmla="*/ 2346 w 5252"/>
                <a:gd name="T57" fmla="*/ 1313 h 2434"/>
                <a:gd name="T58" fmla="*/ 2019 w 5252"/>
                <a:gd name="T59" fmla="*/ 1313 h 2434"/>
                <a:gd name="T60" fmla="*/ 2019 w 5252"/>
                <a:gd name="T61" fmla="*/ 1442 h 2434"/>
                <a:gd name="T62" fmla="*/ 1770 w 5252"/>
                <a:gd name="T63" fmla="*/ 1442 h 2434"/>
                <a:gd name="T64" fmla="*/ 1770 w 5252"/>
                <a:gd name="T65" fmla="*/ 1575 h 2434"/>
                <a:gd name="T66" fmla="*/ 1488 w 5252"/>
                <a:gd name="T67" fmla="*/ 1575 h 2434"/>
                <a:gd name="T68" fmla="*/ 1488 w 5252"/>
                <a:gd name="T69" fmla="*/ 1696 h 2434"/>
                <a:gd name="T70" fmla="*/ 1457 w 5252"/>
                <a:gd name="T71" fmla="*/ 1704 h 2434"/>
                <a:gd name="T72" fmla="*/ 1161 w 5252"/>
                <a:gd name="T73" fmla="*/ 1704 h 2434"/>
                <a:gd name="T74" fmla="*/ 1161 w 5252"/>
                <a:gd name="T75" fmla="*/ 1839 h 2434"/>
                <a:gd name="T76" fmla="*/ 914 w 5252"/>
                <a:gd name="T77" fmla="*/ 1839 h 2434"/>
                <a:gd name="T78" fmla="*/ 914 w 5252"/>
                <a:gd name="T79" fmla="*/ 1972 h 2434"/>
                <a:gd name="T80" fmla="*/ 629 w 5252"/>
                <a:gd name="T81" fmla="*/ 1972 h 2434"/>
                <a:gd name="T82" fmla="*/ 629 w 5252"/>
                <a:gd name="T83" fmla="*/ 2142 h 2434"/>
                <a:gd name="T84" fmla="*/ 303 w 5252"/>
                <a:gd name="T85" fmla="*/ 2236 h 2434"/>
                <a:gd name="connsiteX0" fmla="*/ 577 w 10000"/>
                <a:gd name="connsiteY0" fmla="*/ 9187 h 10000"/>
                <a:gd name="connsiteX1" fmla="*/ 347 w 10000"/>
                <a:gd name="connsiteY1" fmla="*/ 9647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4" fmla="*/ 10000 w 10000"/>
                <a:gd name="connsiteY4" fmla="*/ 1159 h 10000"/>
                <a:gd name="connsiteX5" fmla="*/ 10000 w 10000"/>
                <a:gd name="connsiteY5" fmla="*/ 900 h 10000"/>
                <a:gd name="connsiteX6" fmla="*/ 10000 w 10000"/>
                <a:gd name="connsiteY6" fmla="*/ 555 h 10000"/>
                <a:gd name="connsiteX7" fmla="*/ 10000 w 10000"/>
                <a:gd name="connsiteY7" fmla="*/ 522 h 10000"/>
                <a:gd name="connsiteX8" fmla="*/ 10000 w 10000"/>
                <a:gd name="connsiteY8" fmla="*/ 0 h 10000"/>
                <a:gd name="connsiteX9" fmla="*/ 9423 w 10000"/>
                <a:gd name="connsiteY9" fmla="*/ 0 h 10000"/>
                <a:gd name="connsiteX10" fmla="*/ 9423 w 10000"/>
                <a:gd name="connsiteY10" fmla="*/ 522 h 10000"/>
                <a:gd name="connsiteX11" fmla="*/ 8800 w 10000"/>
                <a:gd name="connsiteY11" fmla="*/ 522 h 10000"/>
                <a:gd name="connsiteX12" fmla="*/ 8800 w 10000"/>
                <a:gd name="connsiteY12" fmla="*/ 1076 h 10000"/>
                <a:gd name="connsiteX13" fmla="*/ 8330 w 10000"/>
                <a:gd name="connsiteY13" fmla="*/ 1076 h 10000"/>
                <a:gd name="connsiteX14" fmla="*/ 8330 w 10000"/>
                <a:gd name="connsiteY14" fmla="*/ 1631 h 10000"/>
                <a:gd name="connsiteX15" fmla="*/ 7789 w 10000"/>
                <a:gd name="connsiteY15" fmla="*/ 1631 h 10000"/>
                <a:gd name="connsiteX16" fmla="*/ 7789 w 10000"/>
                <a:gd name="connsiteY16" fmla="*/ 2153 h 10000"/>
                <a:gd name="connsiteX17" fmla="*/ 7167 w 10000"/>
                <a:gd name="connsiteY17" fmla="*/ 2153 h 10000"/>
                <a:gd name="connsiteX18" fmla="*/ 7167 w 10000"/>
                <a:gd name="connsiteY18" fmla="*/ 2687 h 10000"/>
                <a:gd name="connsiteX19" fmla="*/ 6637 w 10000"/>
                <a:gd name="connsiteY19" fmla="*/ 2687 h 10000"/>
                <a:gd name="connsiteX20" fmla="*/ 6637 w 10000"/>
                <a:gd name="connsiteY20" fmla="*/ 3233 h 10000"/>
                <a:gd name="connsiteX21" fmla="*/ 6097 w 10000"/>
                <a:gd name="connsiteY21" fmla="*/ 3233 h 10000"/>
                <a:gd name="connsiteX22" fmla="*/ 6097 w 10000"/>
                <a:gd name="connsiteY22" fmla="*/ 3763 h 10000"/>
                <a:gd name="connsiteX23" fmla="*/ 5478 w 10000"/>
                <a:gd name="connsiteY23" fmla="*/ 3763 h 10000"/>
                <a:gd name="connsiteX24" fmla="*/ 5478 w 10000"/>
                <a:gd name="connsiteY24" fmla="*/ 4310 h 10000"/>
                <a:gd name="connsiteX25" fmla="*/ 5004 w 10000"/>
                <a:gd name="connsiteY25" fmla="*/ 4310 h 10000"/>
                <a:gd name="connsiteX26" fmla="*/ 5004 w 10000"/>
                <a:gd name="connsiteY26" fmla="*/ 4864 h 10000"/>
                <a:gd name="connsiteX27" fmla="*/ 4467 w 10000"/>
                <a:gd name="connsiteY27" fmla="*/ 4864 h 10000"/>
                <a:gd name="connsiteX28" fmla="*/ 4467 w 10000"/>
                <a:gd name="connsiteY28" fmla="*/ 5394 h 10000"/>
                <a:gd name="connsiteX29" fmla="*/ 3844 w 10000"/>
                <a:gd name="connsiteY29" fmla="*/ 5394 h 10000"/>
                <a:gd name="connsiteX30" fmla="*/ 3844 w 10000"/>
                <a:gd name="connsiteY30" fmla="*/ 5924 h 10000"/>
                <a:gd name="connsiteX31" fmla="*/ 3370 w 10000"/>
                <a:gd name="connsiteY31" fmla="*/ 5924 h 10000"/>
                <a:gd name="connsiteX32" fmla="*/ 3370 w 10000"/>
                <a:gd name="connsiteY32" fmla="*/ 6471 h 10000"/>
                <a:gd name="connsiteX33" fmla="*/ 2833 w 10000"/>
                <a:gd name="connsiteY33" fmla="*/ 6471 h 10000"/>
                <a:gd name="connsiteX34" fmla="*/ 2833 w 10000"/>
                <a:gd name="connsiteY34" fmla="*/ 6968 h 10000"/>
                <a:gd name="connsiteX35" fmla="*/ 2774 w 10000"/>
                <a:gd name="connsiteY35" fmla="*/ 7001 h 10000"/>
                <a:gd name="connsiteX36" fmla="*/ 2211 w 10000"/>
                <a:gd name="connsiteY36" fmla="*/ 7001 h 10000"/>
                <a:gd name="connsiteX37" fmla="*/ 2211 w 10000"/>
                <a:gd name="connsiteY37" fmla="*/ 7555 h 10000"/>
                <a:gd name="connsiteX38" fmla="*/ 1740 w 10000"/>
                <a:gd name="connsiteY38" fmla="*/ 7555 h 10000"/>
                <a:gd name="connsiteX39" fmla="*/ 1740 w 10000"/>
                <a:gd name="connsiteY39" fmla="*/ 8102 h 10000"/>
                <a:gd name="connsiteX40" fmla="*/ 1193 w 10000"/>
                <a:gd name="connsiteY40" fmla="*/ 8173 h 10000"/>
                <a:gd name="connsiteX41" fmla="*/ 1198 w 10000"/>
                <a:gd name="connsiteY41" fmla="*/ 8800 h 10000"/>
                <a:gd name="connsiteX42" fmla="*/ 577 w 10000"/>
                <a:gd name="connsiteY42" fmla="*/ 9187 h 10000"/>
                <a:gd name="connsiteX0" fmla="*/ 577 w 10000"/>
                <a:gd name="connsiteY0" fmla="*/ 9187 h 10000"/>
                <a:gd name="connsiteX1" fmla="*/ 347 w 10000"/>
                <a:gd name="connsiteY1" fmla="*/ 9647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4" fmla="*/ 10000 w 10000"/>
                <a:gd name="connsiteY4" fmla="*/ 1159 h 10000"/>
                <a:gd name="connsiteX5" fmla="*/ 10000 w 10000"/>
                <a:gd name="connsiteY5" fmla="*/ 900 h 10000"/>
                <a:gd name="connsiteX6" fmla="*/ 10000 w 10000"/>
                <a:gd name="connsiteY6" fmla="*/ 555 h 10000"/>
                <a:gd name="connsiteX7" fmla="*/ 10000 w 10000"/>
                <a:gd name="connsiteY7" fmla="*/ 522 h 10000"/>
                <a:gd name="connsiteX8" fmla="*/ 10000 w 10000"/>
                <a:gd name="connsiteY8" fmla="*/ 0 h 10000"/>
                <a:gd name="connsiteX9" fmla="*/ 9423 w 10000"/>
                <a:gd name="connsiteY9" fmla="*/ 0 h 10000"/>
                <a:gd name="connsiteX10" fmla="*/ 9423 w 10000"/>
                <a:gd name="connsiteY10" fmla="*/ 522 h 10000"/>
                <a:gd name="connsiteX11" fmla="*/ 8800 w 10000"/>
                <a:gd name="connsiteY11" fmla="*/ 522 h 10000"/>
                <a:gd name="connsiteX12" fmla="*/ 8800 w 10000"/>
                <a:gd name="connsiteY12" fmla="*/ 1076 h 10000"/>
                <a:gd name="connsiteX13" fmla="*/ 8330 w 10000"/>
                <a:gd name="connsiteY13" fmla="*/ 1076 h 10000"/>
                <a:gd name="connsiteX14" fmla="*/ 8330 w 10000"/>
                <a:gd name="connsiteY14" fmla="*/ 1631 h 10000"/>
                <a:gd name="connsiteX15" fmla="*/ 7789 w 10000"/>
                <a:gd name="connsiteY15" fmla="*/ 1631 h 10000"/>
                <a:gd name="connsiteX16" fmla="*/ 7789 w 10000"/>
                <a:gd name="connsiteY16" fmla="*/ 2153 h 10000"/>
                <a:gd name="connsiteX17" fmla="*/ 7167 w 10000"/>
                <a:gd name="connsiteY17" fmla="*/ 2153 h 10000"/>
                <a:gd name="connsiteX18" fmla="*/ 7167 w 10000"/>
                <a:gd name="connsiteY18" fmla="*/ 2687 h 10000"/>
                <a:gd name="connsiteX19" fmla="*/ 6637 w 10000"/>
                <a:gd name="connsiteY19" fmla="*/ 2687 h 10000"/>
                <a:gd name="connsiteX20" fmla="*/ 6637 w 10000"/>
                <a:gd name="connsiteY20" fmla="*/ 3233 h 10000"/>
                <a:gd name="connsiteX21" fmla="*/ 6097 w 10000"/>
                <a:gd name="connsiteY21" fmla="*/ 3233 h 10000"/>
                <a:gd name="connsiteX22" fmla="*/ 6097 w 10000"/>
                <a:gd name="connsiteY22" fmla="*/ 3763 h 10000"/>
                <a:gd name="connsiteX23" fmla="*/ 5478 w 10000"/>
                <a:gd name="connsiteY23" fmla="*/ 3763 h 10000"/>
                <a:gd name="connsiteX24" fmla="*/ 5478 w 10000"/>
                <a:gd name="connsiteY24" fmla="*/ 4310 h 10000"/>
                <a:gd name="connsiteX25" fmla="*/ 5004 w 10000"/>
                <a:gd name="connsiteY25" fmla="*/ 4310 h 10000"/>
                <a:gd name="connsiteX26" fmla="*/ 5004 w 10000"/>
                <a:gd name="connsiteY26" fmla="*/ 4864 h 10000"/>
                <a:gd name="connsiteX27" fmla="*/ 4467 w 10000"/>
                <a:gd name="connsiteY27" fmla="*/ 4864 h 10000"/>
                <a:gd name="connsiteX28" fmla="*/ 4467 w 10000"/>
                <a:gd name="connsiteY28" fmla="*/ 5394 h 10000"/>
                <a:gd name="connsiteX29" fmla="*/ 3844 w 10000"/>
                <a:gd name="connsiteY29" fmla="*/ 5394 h 10000"/>
                <a:gd name="connsiteX30" fmla="*/ 3844 w 10000"/>
                <a:gd name="connsiteY30" fmla="*/ 5924 h 10000"/>
                <a:gd name="connsiteX31" fmla="*/ 3370 w 10000"/>
                <a:gd name="connsiteY31" fmla="*/ 5924 h 10000"/>
                <a:gd name="connsiteX32" fmla="*/ 3370 w 10000"/>
                <a:gd name="connsiteY32" fmla="*/ 6471 h 10000"/>
                <a:gd name="connsiteX33" fmla="*/ 2833 w 10000"/>
                <a:gd name="connsiteY33" fmla="*/ 6471 h 10000"/>
                <a:gd name="connsiteX34" fmla="*/ 2833 w 10000"/>
                <a:gd name="connsiteY34" fmla="*/ 6968 h 10000"/>
                <a:gd name="connsiteX35" fmla="*/ 2774 w 10000"/>
                <a:gd name="connsiteY35" fmla="*/ 7001 h 10000"/>
                <a:gd name="connsiteX36" fmla="*/ 2211 w 10000"/>
                <a:gd name="connsiteY36" fmla="*/ 7001 h 10000"/>
                <a:gd name="connsiteX37" fmla="*/ 2211 w 10000"/>
                <a:gd name="connsiteY37" fmla="*/ 7555 h 10000"/>
                <a:gd name="connsiteX38" fmla="*/ 1740 w 10000"/>
                <a:gd name="connsiteY38" fmla="*/ 7555 h 10000"/>
                <a:gd name="connsiteX39" fmla="*/ 1740 w 10000"/>
                <a:gd name="connsiteY39" fmla="*/ 8163 h 10000"/>
                <a:gd name="connsiteX40" fmla="*/ 1193 w 10000"/>
                <a:gd name="connsiteY40" fmla="*/ 8173 h 10000"/>
                <a:gd name="connsiteX41" fmla="*/ 1198 w 10000"/>
                <a:gd name="connsiteY41" fmla="*/ 8800 h 10000"/>
                <a:gd name="connsiteX42" fmla="*/ 577 w 10000"/>
                <a:gd name="connsiteY42" fmla="*/ 9187 h 10000"/>
                <a:gd name="connsiteX0" fmla="*/ 577 w 10000"/>
                <a:gd name="connsiteY0" fmla="*/ 9187 h 10000"/>
                <a:gd name="connsiteX1" fmla="*/ 347 w 10000"/>
                <a:gd name="connsiteY1" fmla="*/ 9647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4" fmla="*/ 10000 w 10000"/>
                <a:gd name="connsiteY4" fmla="*/ 1159 h 10000"/>
                <a:gd name="connsiteX5" fmla="*/ 10000 w 10000"/>
                <a:gd name="connsiteY5" fmla="*/ 900 h 10000"/>
                <a:gd name="connsiteX6" fmla="*/ 10000 w 10000"/>
                <a:gd name="connsiteY6" fmla="*/ 555 h 10000"/>
                <a:gd name="connsiteX7" fmla="*/ 10000 w 10000"/>
                <a:gd name="connsiteY7" fmla="*/ 522 h 10000"/>
                <a:gd name="connsiteX8" fmla="*/ 10000 w 10000"/>
                <a:gd name="connsiteY8" fmla="*/ 0 h 10000"/>
                <a:gd name="connsiteX9" fmla="*/ 9423 w 10000"/>
                <a:gd name="connsiteY9" fmla="*/ 0 h 10000"/>
                <a:gd name="connsiteX10" fmla="*/ 9423 w 10000"/>
                <a:gd name="connsiteY10" fmla="*/ 522 h 10000"/>
                <a:gd name="connsiteX11" fmla="*/ 8800 w 10000"/>
                <a:gd name="connsiteY11" fmla="*/ 522 h 10000"/>
                <a:gd name="connsiteX12" fmla="*/ 8800 w 10000"/>
                <a:gd name="connsiteY12" fmla="*/ 1076 h 10000"/>
                <a:gd name="connsiteX13" fmla="*/ 8330 w 10000"/>
                <a:gd name="connsiteY13" fmla="*/ 1076 h 10000"/>
                <a:gd name="connsiteX14" fmla="*/ 8330 w 10000"/>
                <a:gd name="connsiteY14" fmla="*/ 1631 h 10000"/>
                <a:gd name="connsiteX15" fmla="*/ 7789 w 10000"/>
                <a:gd name="connsiteY15" fmla="*/ 1631 h 10000"/>
                <a:gd name="connsiteX16" fmla="*/ 7789 w 10000"/>
                <a:gd name="connsiteY16" fmla="*/ 2153 h 10000"/>
                <a:gd name="connsiteX17" fmla="*/ 7167 w 10000"/>
                <a:gd name="connsiteY17" fmla="*/ 2153 h 10000"/>
                <a:gd name="connsiteX18" fmla="*/ 7167 w 10000"/>
                <a:gd name="connsiteY18" fmla="*/ 2687 h 10000"/>
                <a:gd name="connsiteX19" fmla="*/ 6637 w 10000"/>
                <a:gd name="connsiteY19" fmla="*/ 2687 h 10000"/>
                <a:gd name="connsiteX20" fmla="*/ 6637 w 10000"/>
                <a:gd name="connsiteY20" fmla="*/ 3233 h 10000"/>
                <a:gd name="connsiteX21" fmla="*/ 6097 w 10000"/>
                <a:gd name="connsiteY21" fmla="*/ 3233 h 10000"/>
                <a:gd name="connsiteX22" fmla="*/ 6097 w 10000"/>
                <a:gd name="connsiteY22" fmla="*/ 3763 h 10000"/>
                <a:gd name="connsiteX23" fmla="*/ 5478 w 10000"/>
                <a:gd name="connsiteY23" fmla="*/ 3763 h 10000"/>
                <a:gd name="connsiteX24" fmla="*/ 5478 w 10000"/>
                <a:gd name="connsiteY24" fmla="*/ 4310 h 10000"/>
                <a:gd name="connsiteX25" fmla="*/ 5004 w 10000"/>
                <a:gd name="connsiteY25" fmla="*/ 4310 h 10000"/>
                <a:gd name="connsiteX26" fmla="*/ 5004 w 10000"/>
                <a:gd name="connsiteY26" fmla="*/ 4864 h 10000"/>
                <a:gd name="connsiteX27" fmla="*/ 4467 w 10000"/>
                <a:gd name="connsiteY27" fmla="*/ 4864 h 10000"/>
                <a:gd name="connsiteX28" fmla="*/ 4467 w 10000"/>
                <a:gd name="connsiteY28" fmla="*/ 5394 h 10000"/>
                <a:gd name="connsiteX29" fmla="*/ 3844 w 10000"/>
                <a:gd name="connsiteY29" fmla="*/ 5394 h 10000"/>
                <a:gd name="connsiteX30" fmla="*/ 3844 w 10000"/>
                <a:gd name="connsiteY30" fmla="*/ 5924 h 10000"/>
                <a:gd name="connsiteX31" fmla="*/ 3370 w 10000"/>
                <a:gd name="connsiteY31" fmla="*/ 5924 h 10000"/>
                <a:gd name="connsiteX32" fmla="*/ 3370 w 10000"/>
                <a:gd name="connsiteY32" fmla="*/ 6471 h 10000"/>
                <a:gd name="connsiteX33" fmla="*/ 2833 w 10000"/>
                <a:gd name="connsiteY33" fmla="*/ 6471 h 10000"/>
                <a:gd name="connsiteX34" fmla="*/ 2833 w 10000"/>
                <a:gd name="connsiteY34" fmla="*/ 6968 h 10000"/>
                <a:gd name="connsiteX35" fmla="*/ 2774 w 10000"/>
                <a:gd name="connsiteY35" fmla="*/ 7001 h 10000"/>
                <a:gd name="connsiteX36" fmla="*/ 2211 w 10000"/>
                <a:gd name="connsiteY36" fmla="*/ 7001 h 10000"/>
                <a:gd name="connsiteX37" fmla="*/ 2211 w 10000"/>
                <a:gd name="connsiteY37" fmla="*/ 7555 h 10000"/>
                <a:gd name="connsiteX38" fmla="*/ 1740 w 10000"/>
                <a:gd name="connsiteY38" fmla="*/ 7555 h 10000"/>
                <a:gd name="connsiteX39" fmla="*/ 1740 w 10000"/>
                <a:gd name="connsiteY39" fmla="*/ 8163 h 10000"/>
                <a:gd name="connsiteX40" fmla="*/ 1193 w 10000"/>
                <a:gd name="connsiteY40" fmla="*/ 8173 h 10000"/>
                <a:gd name="connsiteX41" fmla="*/ 1198 w 10000"/>
                <a:gd name="connsiteY41" fmla="*/ 8891 h 10000"/>
                <a:gd name="connsiteX42" fmla="*/ 577 w 10000"/>
                <a:gd name="connsiteY42" fmla="*/ 9187 h 10000"/>
                <a:gd name="connsiteX0" fmla="*/ 586 w 10000"/>
                <a:gd name="connsiteY0" fmla="*/ 9015 h 10000"/>
                <a:gd name="connsiteX1" fmla="*/ 347 w 10000"/>
                <a:gd name="connsiteY1" fmla="*/ 9647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4" fmla="*/ 10000 w 10000"/>
                <a:gd name="connsiteY4" fmla="*/ 1159 h 10000"/>
                <a:gd name="connsiteX5" fmla="*/ 10000 w 10000"/>
                <a:gd name="connsiteY5" fmla="*/ 900 h 10000"/>
                <a:gd name="connsiteX6" fmla="*/ 10000 w 10000"/>
                <a:gd name="connsiteY6" fmla="*/ 555 h 10000"/>
                <a:gd name="connsiteX7" fmla="*/ 10000 w 10000"/>
                <a:gd name="connsiteY7" fmla="*/ 522 h 10000"/>
                <a:gd name="connsiteX8" fmla="*/ 10000 w 10000"/>
                <a:gd name="connsiteY8" fmla="*/ 0 h 10000"/>
                <a:gd name="connsiteX9" fmla="*/ 9423 w 10000"/>
                <a:gd name="connsiteY9" fmla="*/ 0 h 10000"/>
                <a:gd name="connsiteX10" fmla="*/ 9423 w 10000"/>
                <a:gd name="connsiteY10" fmla="*/ 522 h 10000"/>
                <a:gd name="connsiteX11" fmla="*/ 8800 w 10000"/>
                <a:gd name="connsiteY11" fmla="*/ 522 h 10000"/>
                <a:gd name="connsiteX12" fmla="*/ 8800 w 10000"/>
                <a:gd name="connsiteY12" fmla="*/ 1076 h 10000"/>
                <a:gd name="connsiteX13" fmla="*/ 8330 w 10000"/>
                <a:gd name="connsiteY13" fmla="*/ 1076 h 10000"/>
                <a:gd name="connsiteX14" fmla="*/ 8330 w 10000"/>
                <a:gd name="connsiteY14" fmla="*/ 1631 h 10000"/>
                <a:gd name="connsiteX15" fmla="*/ 7789 w 10000"/>
                <a:gd name="connsiteY15" fmla="*/ 1631 h 10000"/>
                <a:gd name="connsiteX16" fmla="*/ 7789 w 10000"/>
                <a:gd name="connsiteY16" fmla="*/ 2153 h 10000"/>
                <a:gd name="connsiteX17" fmla="*/ 7167 w 10000"/>
                <a:gd name="connsiteY17" fmla="*/ 2153 h 10000"/>
                <a:gd name="connsiteX18" fmla="*/ 7167 w 10000"/>
                <a:gd name="connsiteY18" fmla="*/ 2687 h 10000"/>
                <a:gd name="connsiteX19" fmla="*/ 6637 w 10000"/>
                <a:gd name="connsiteY19" fmla="*/ 2687 h 10000"/>
                <a:gd name="connsiteX20" fmla="*/ 6637 w 10000"/>
                <a:gd name="connsiteY20" fmla="*/ 3233 h 10000"/>
                <a:gd name="connsiteX21" fmla="*/ 6097 w 10000"/>
                <a:gd name="connsiteY21" fmla="*/ 3233 h 10000"/>
                <a:gd name="connsiteX22" fmla="*/ 6097 w 10000"/>
                <a:gd name="connsiteY22" fmla="*/ 3763 h 10000"/>
                <a:gd name="connsiteX23" fmla="*/ 5478 w 10000"/>
                <a:gd name="connsiteY23" fmla="*/ 3763 h 10000"/>
                <a:gd name="connsiteX24" fmla="*/ 5478 w 10000"/>
                <a:gd name="connsiteY24" fmla="*/ 4310 h 10000"/>
                <a:gd name="connsiteX25" fmla="*/ 5004 w 10000"/>
                <a:gd name="connsiteY25" fmla="*/ 4310 h 10000"/>
                <a:gd name="connsiteX26" fmla="*/ 5004 w 10000"/>
                <a:gd name="connsiteY26" fmla="*/ 4864 h 10000"/>
                <a:gd name="connsiteX27" fmla="*/ 4467 w 10000"/>
                <a:gd name="connsiteY27" fmla="*/ 4864 h 10000"/>
                <a:gd name="connsiteX28" fmla="*/ 4467 w 10000"/>
                <a:gd name="connsiteY28" fmla="*/ 5394 h 10000"/>
                <a:gd name="connsiteX29" fmla="*/ 3844 w 10000"/>
                <a:gd name="connsiteY29" fmla="*/ 5394 h 10000"/>
                <a:gd name="connsiteX30" fmla="*/ 3844 w 10000"/>
                <a:gd name="connsiteY30" fmla="*/ 5924 h 10000"/>
                <a:gd name="connsiteX31" fmla="*/ 3370 w 10000"/>
                <a:gd name="connsiteY31" fmla="*/ 5924 h 10000"/>
                <a:gd name="connsiteX32" fmla="*/ 3370 w 10000"/>
                <a:gd name="connsiteY32" fmla="*/ 6471 h 10000"/>
                <a:gd name="connsiteX33" fmla="*/ 2833 w 10000"/>
                <a:gd name="connsiteY33" fmla="*/ 6471 h 10000"/>
                <a:gd name="connsiteX34" fmla="*/ 2833 w 10000"/>
                <a:gd name="connsiteY34" fmla="*/ 6968 h 10000"/>
                <a:gd name="connsiteX35" fmla="*/ 2774 w 10000"/>
                <a:gd name="connsiteY35" fmla="*/ 7001 h 10000"/>
                <a:gd name="connsiteX36" fmla="*/ 2211 w 10000"/>
                <a:gd name="connsiteY36" fmla="*/ 7001 h 10000"/>
                <a:gd name="connsiteX37" fmla="*/ 2211 w 10000"/>
                <a:gd name="connsiteY37" fmla="*/ 7555 h 10000"/>
                <a:gd name="connsiteX38" fmla="*/ 1740 w 10000"/>
                <a:gd name="connsiteY38" fmla="*/ 7555 h 10000"/>
                <a:gd name="connsiteX39" fmla="*/ 1740 w 10000"/>
                <a:gd name="connsiteY39" fmla="*/ 8163 h 10000"/>
                <a:gd name="connsiteX40" fmla="*/ 1193 w 10000"/>
                <a:gd name="connsiteY40" fmla="*/ 8173 h 10000"/>
                <a:gd name="connsiteX41" fmla="*/ 1198 w 10000"/>
                <a:gd name="connsiteY41" fmla="*/ 8891 h 10000"/>
                <a:gd name="connsiteX42" fmla="*/ 586 w 10000"/>
                <a:gd name="connsiteY42" fmla="*/ 9015 h 10000"/>
                <a:gd name="connsiteX0" fmla="*/ 586 w 10000"/>
                <a:gd name="connsiteY0" fmla="*/ 9015 h 10000"/>
                <a:gd name="connsiteX1" fmla="*/ 347 w 10000"/>
                <a:gd name="connsiteY1" fmla="*/ 9647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4" fmla="*/ 10000 w 10000"/>
                <a:gd name="connsiteY4" fmla="*/ 1159 h 10000"/>
                <a:gd name="connsiteX5" fmla="*/ 10000 w 10000"/>
                <a:gd name="connsiteY5" fmla="*/ 900 h 10000"/>
                <a:gd name="connsiteX6" fmla="*/ 10000 w 10000"/>
                <a:gd name="connsiteY6" fmla="*/ 555 h 10000"/>
                <a:gd name="connsiteX7" fmla="*/ 10000 w 10000"/>
                <a:gd name="connsiteY7" fmla="*/ 522 h 10000"/>
                <a:gd name="connsiteX8" fmla="*/ 10000 w 10000"/>
                <a:gd name="connsiteY8" fmla="*/ 0 h 10000"/>
                <a:gd name="connsiteX9" fmla="*/ 9423 w 10000"/>
                <a:gd name="connsiteY9" fmla="*/ 0 h 10000"/>
                <a:gd name="connsiteX10" fmla="*/ 9423 w 10000"/>
                <a:gd name="connsiteY10" fmla="*/ 522 h 10000"/>
                <a:gd name="connsiteX11" fmla="*/ 8800 w 10000"/>
                <a:gd name="connsiteY11" fmla="*/ 522 h 10000"/>
                <a:gd name="connsiteX12" fmla="*/ 8800 w 10000"/>
                <a:gd name="connsiteY12" fmla="*/ 1076 h 10000"/>
                <a:gd name="connsiteX13" fmla="*/ 8330 w 10000"/>
                <a:gd name="connsiteY13" fmla="*/ 1076 h 10000"/>
                <a:gd name="connsiteX14" fmla="*/ 8330 w 10000"/>
                <a:gd name="connsiteY14" fmla="*/ 1631 h 10000"/>
                <a:gd name="connsiteX15" fmla="*/ 7789 w 10000"/>
                <a:gd name="connsiteY15" fmla="*/ 1631 h 10000"/>
                <a:gd name="connsiteX16" fmla="*/ 7789 w 10000"/>
                <a:gd name="connsiteY16" fmla="*/ 2153 h 10000"/>
                <a:gd name="connsiteX17" fmla="*/ 7167 w 10000"/>
                <a:gd name="connsiteY17" fmla="*/ 2153 h 10000"/>
                <a:gd name="connsiteX18" fmla="*/ 7167 w 10000"/>
                <a:gd name="connsiteY18" fmla="*/ 2687 h 10000"/>
                <a:gd name="connsiteX19" fmla="*/ 6637 w 10000"/>
                <a:gd name="connsiteY19" fmla="*/ 2687 h 10000"/>
                <a:gd name="connsiteX20" fmla="*/ 6637 w 10000"/>
                <a:gd name="connsiteY20" fmla="*/ 3233 h 10000"/>
                <a:gd name="connsiteX21" fmla="*/ 6097 w 10000"/>
                <a:gd name="connsiteY21" fmla="*/ 3233 h 10000"/>
                <a:gd name="connsiteX22" fmla="*/ 6097 w 10000"/>
                <a:gd name="connsiteY22" fmla="*/ 3763 h 10000"/>
                <a:gd name="connsiteX23" fmla="*/ 5478 w 10000"/>
                <a:gd name="connsiteY23" fmla="*/ 3763 h 10000"/>
                <a:gd name="connsiteX24" fmla="*/ 5478 w 10000"/>
                <a:gd name="connsiteY24" fmla="*/ 4310 h 10000"/>
                <a:gd name="connsiteX25" fmla="*/ 5004 w 10000"/>
                <a:gd name="connsiteY25" fmla="*/ 4310 h 10000"/>
                <a:gd name="connsiteX26" fmla="*/ 5004 w 10000"/>
                <a:gd name="connsiteY26" fmla="*/ 4864 h 10000"/>
                <a:gd name="connsiteX27" fmla="*/ 4467 w 10000"/>
                <a:gd name="connsiteY27" fmla="*/ 4864 h 10000"/>
                <a:gd name="connsiteX28" fmla="*/ 4467 w 10000"/>
                <a:gd name="connsiteY28" fmla="*/ 5394 h 10000"/>
                <a:gd name="connsiteX29" fmla="*/ 3844 w 10000"/>
                <a:gd name="connsiteY29" fmla="*/ 5394 h 10000"/>
                <a:gd name="connsiteX30" fmla="*/ 3844 w 10000"/>
                <a:gd name="connsiteY30" fmla="*/ 5924 h 10000"/>
                <a:gd name="connsiteX31" fmla="*/ 3370 w 10000"/>
                <a:gd name="connsiteY31" fmla="*/ 5924 h 10000"/>
                <a:gd name="connsiteX32" fmla="*/ 3370 w 10000"/>
                <a:gd name="connsiteY32" fmla="*/ 6471 h 10000"/>
                <a:gd name="connsiteX33" fmla="*/ 2833 w 10000"/>
                <a:gd name="connsiteY33" fmla="*/ 6471 h 10000"/>
                <a:gd name="connsiteX34" fmla="*/ 2833 w 10000"/>
                <a:gd name="connsiteY34" fmla="*/ 6968 h 10000"/>
                <a:gd name="connsiteX35" fmla="*/ 2774 w 10000"/>
                <a:gd name="connsiteY35" fmla="*/ 7001 h 10000"/>
                <a:gd name="connsiteX36" fmla="*/ 2211 w 10000"/>
                <a:gd name="connsiteY36" fmla="*/ 7001 h 10000"/>
                <a:gd name="connsiteX37" fmla="*/ 2211 w 10000"/>
                <a:gd name="connsiteY37" fmla="*/ 7555 h 10000"/>
                <a:gd name="connsiteX38" fmla="*/ 1740 w 10000"/>
                <a:gd name="connsiteY38" fmla="*/ 7555 h 10000"/>
                <a:gd name="connsiteX39" fmla="*/ 1740 w 10000"/>
                <a:gd name="connsiteY39" fmla="*/ 8163 h 10000"/>
                <a:gd name="connsiteX40" fmla="*/ 1193 w 10000"/>
                <a:gd name="connsiteY40" fmla="*/ 8173 h 10000"/>
                <a:gd name="connsiteX41" fmla="*/ 1193 w 10000"/>
                <a:gd name="connsiteY41" fmla="*/ 8942 h 10000"/>
                <a:gd name="connsiteX42" fmla="*/ 586 w 10000"/>
                <a:gd name="connsiteY42" fmla="*/ 9015 h 10000"/>
                <a:gd name="connsiteX0" fmla="*/ 591 w 10000"/>
                <a:gd name="connsiteY0" fmla="*/ 8954 h 10000"/>
                <a:gd name="connsiteX1" fmla="*/ 347 w 10000"/>
                <a:gd name="connsiteY1" fmla="*/ 9647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4" fmla="*/ 10000 w 10000"/>
                <a:gd name="connsiteY4" fmla="*/ 1159 h 10000"/>
                <a:gd name="connsiteX5" fmla="*/ 10000 w 10000"/>
                <a:gd name="connsiteY5" fmla="*/ 900 h 10000"/>
                <a:gd name="connsiteX6" fmla="*/ 10000 w 10000"/>
                <a:gd name="connsiteY6" fmla="*/ 555 h 10000"/>
                <a:gd name="connsiteX7" fmla="*/ 10000 w 10000"/>
                <a:gd name="connsiteY7" fmla="*/ 522 h 10000"/>
                <a:gd name="connsiteX8" fmla="*/ 10000 w 10000"/>
                <a:gd name="connsiteY8" fmla="*/ 0 h 10000"/>
                <a:gd name="connsiteX9" fmla="*/ 9423 w 10000"/>
                <a:gd name="connsiteY9" fmla="*/ 0 h 10000"/>
                <a:gd name="connsiteX10" fmla="*/ 9423 w 10000"/>
                <a:gd name="connsiteY10" fmla="*/ 522 h 10000"/>
                <a:gd name="connsiteX11" fmla="*/ 8800 w 10000"/>
                <a:gd name="connsiteY11" fmla="*/ 522 h 10000"/>
                <a:gd name="connsiteX12" fmla="*/ 8800 w 10000"/>
                <a:gd name="connsiteY12" fmla="*/ 1076 h 10000"/>
                <a:gd name="connsiteX13" fmla="*/ 8330 w 10000"/>
                <a:gd name="connsiteY13" fmla="*/ 1076 h 10000"/>
                <a:gd name="connsiteX14" fmla="*/ 8330 w 10000"/>
                <a:gd name="connsiteY14" fmla="*/ 1631 h 10000"/>
                <a:gd name="connsiteX15" fmla="*/ 7789 w 10000"/>
                <a:gd name="connsiteY15" fmla="*/ 1631 h 10000"/>
                <a:gd name="connsiteX16" fmla="*/ 7789 w 10000"/>
                <a:gd name="connsiteY16" fmla="*/ 2153 h 10000"/>
                <a:gd name="connsiteX17" fmla="*/ 7167 w 10000"/>
                <a:gd name="connsiteY17" fmla="*/ 2153 h 10000"/>
                <a:gd name="connsiteX18" fmla="*/ 7167 w 10000"/>
                <a:gd name="connsiteY18" fmla="*/ 2687 h 10000"/>
                <a:gd name="connsiteX19" fmla="*/ 6637 w 10000"/>
                <a:gd name="connsiteY19" fmla="*/ 2687 h 10000"/>
                <a:gd name="connsiteX20" fmla="*/ 6637 w 10000"/>
                <a:gd name="connsiteY20" fmla="*/ 3233 h 10000"/>
                <a:gd name="connsiteX21" fmla="*/ 6097 w 10000"/>
                <a:gd name="connsiteY21" fmla="*/ 3233 h 10000"/>
                <a:gd name="connsiteX22" fmla="*/ 6097 w 10000"/>
                <a:gd name="connsiteY22" fmla="*/ 3763 h 10000"/>
                <a:gd name="connsiteX23" fmla="*/ 5478 w 10000"/>
                <a:gd name="connsiteY23" fmla="*/ 3763 h 10000"/>
                <a:gd name="connsiteX24" fmla="*/ 5478 w 10000"/>
                <a:gd name="connsiteY24" fmla="*/ 4310 h 10000"/>
                <a:gd name="connsiteX25" fmla="*/ 5004 w 10000"/>
                <a:gd name="connsiteY25" fmla="*/ 4310 h 10000"/>
                <a:gd name="connsiteX26" fmla="*/ 5004 w 10000"/>
                <a:gd name="connsiteY26" fmla="*/ 4864 h 10000"/>
                <a:gd name="connsiteX27" fmla="*/ 4467 w 10000"/>
                <a:gd name="connsiteY27" fmla="*/ 4864 h 10000"/>
                <a:gd name="connsiteX28" fmla="*/ 4467 w 10000"/>
                <a:gd name="connsiteY28" fmla="*/ 5394 h 10000"/>
                <a:gd name="connsiteX29" fmla="*/ 3844 w 10000"/>
                <a:gd name="connsiteY29" fmla="*/ 5394 h 10000"/>
                <a:gd name="connsiteX30" fmla="*/ 3844 w 10000"/>
                <a:gd name="connsiteY30" fmla="*/ 5924 h 10000"/>
                <a:gd name="connsiteX31" fmla="*/ 3370 w 10000"/>
                <a:gd name="connsiteY31" fmla="*/ 5924 h 10000"/>
                <a:gd name="connsiteX32" fmla="*/ 3370 w 10000"/>
                <a:gd name="connsiteY32" fmla="*/ 6471 h 10000"/>
                <a:gd name="connsiteX33" fmla="*/ 2833 w 10000"/>
                <a:gd name="connsiteY33" fmla="*/ 6471 h 10000"/>
                <a:gd name="connsiteX34" fmla="*/ 2833 w 10000"/>
                <a:gd name="connsiteY34" fmla="*/ 6968 h 10000"/>
                <a:gd name="connsiteX35" fmla="*/ 2774 w 10000"/>
                <a:gd name="connsiteY35" fmla="*/ 7001 h 10000"/>
                <a:gd name="connsiteX36" fmla="*/ 2211 w 10000"/>
                <a:gd name="connsiteY36" fmla="*/ 7001 h 10000"/>
                <a:gd name="connsiteX37" fmla="*/ 2211 w 10000"/>
                <a:gd name="connsiteY37" fmla="*/ 7555 h 10000"/>
                <a:gd name="connsiteX38" fmla="*/ 1740 w 10000"/>
                <a:gd name="connsiteY38" fmla="*/ 7555 h 10000"/>
                <a:gd name="connsiteX39" fmla="*/ 1740 w 10000"/>
                <a:gd name="connsiteY39" fmla="*/ 8163 h 10000"/>
                <a:gd name="connsiteX40" fmla="*/ 1193 w 10000"/>
                <a:gd name="connsiteY40" fmla="*/ 8173 h 10000"/>
                <a:gd name="connsiteX41" fmla="*/ 1193 w 10000"/>
                <a:gd name="connsiteY41" fmla="*/ 8942 h 10000"/>
                <a:gd name="connsiteX42" fmla="*/ 591 w 10000"/>
                <a:gd name="connsiteY42" fmla="*/ 8954 h 10000"/>
                <a:gd name="connsiteX0" fmla="*/ 591 w 10000"/>
                <a:gd name="connsiteY0" fmla="*/ 8954 h 10000"/>
                <a:gd name="connsiteX1" fmla="*/ 347 w 10000"/>
                <a:gd name="connsiteY1" fmla="*/ 9647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4" fmla="*/ 10000 w 10000"/>
                <a:gd name="connsiteY4" fmla="*/ 1159 h 10000"/>
                <a:gd name="connsiteX5" fmla="*/ 10000 w 10000"/>
                <a:gd name="connsiteY5" fmla="*/ 900 h 10000"/>
                <a:gd name="connsiteX6" fmla="*/ 10000 w 10000"/>
                <a:gd name="connsiteY6" fmla="*/ 555 h 10000"/>
                <a:gd name="connsiteX7" fmla="*/ 10000 w 10000"/>
                <a:gd name="connsiteY7" fmla="*/ 522 h 10000"/>
                <a:gd name="connsiteX8" fmla="*/ 10000 w 10000"/>
                <a:gd name="connsiteY8" fmla="*/ 0 h 10000"/>
                <a:gd name="connsiteX9" fmla="*/ 9423 w 10000"/>
                <a:gd name="connsiteY9" fmla="*/ 0 h 10000"/>
                <a:gd name="connsiteX10" fmla="*/ 9423 w 10000"/>
                <a:gd name="connsiteY10" fmla="*/ 522 h 10000"/>
                <a:gd name="connsiteX11" fmla="*/ 8800 w 10000"/>
                <a:gd name="connsiteY11" fmla="*/ 522 h 10000"/>
                <a:gd name="connsiteX12" fmla="*/ 8800 w 10000"/>
                <a:gd name="connsiteY12" fmla="*/ 1076 h 10000"/>
                <a:gd name="connsiteX13" fmla="*/ 8330 w 10000"/>
                <a:gd name="connsiteY13" fmla="*/ 1076 h 10000"/>
                <a:gd name="connsiteX14" fmla="*/ 8330 w 10000"/>
                <a:gd name="connsiteY14" fmla="*/ 1631 h 10000"/>
                <a:gd name="connsiteX15" fmla="*/ 7789 w 10000"/>
                <a:gd name="connsiteY15" fmla="*/ 1631 h 10000"/>
                <a:gd name="connsiteX16" fmla="*/ 7789 w 10000"/>
                <a:gd name="connsiteY16" fmla="*/ 2153 h 10000"/>
                <a:gd name="connsiteX17" fmla="*/ 7167 w 10000"/>
                <a:gd name="connsiteY17" fmla="*/ 2153 h 10000"/>
                <a:gd name="connsiteX18" fmla="*/ 7167 w 10000"/>
                <a:gd name="connsiteY18" fmla="*/ 2687 h 10000"/>
                <a:gd name="connsiteX19" fmla="*/ 6637 w 10000"/>
                <a:gd name="connsiteY19" fmla="*/ 2687 h 10000"/>
                <a:gd name="connsiteX20" fmla="*/ 6637 w 10000"/>
                <a:gd name="connsiteY20" fmla="*/ 3233 h 10000"/>
                <a:gd name="connsiteX21" fmla="*/ 6097 w 10000"/>
                <a:gd name="connsiteY21" fmla="*/ 3233 h 10000"/>
                <a:gd name="connsiteX22" fmla="*/ 6097 w 10000"/>
                <a:gd name="connsiteY22" fmla="*/ 3763 h 10000"/>
                <a:gd name="connsiteX23" fmla="*/ 5478 w 10000"/>
                <a:gd name="connsiteY23" fmla="*/ 3763 h 10000"/>
                <a:gd name="connsiteX24" fmla="*/ 5478 w 10000"/>
                <a:gd name="connsiteY24" fmla="*/ 4310 h 10000"/>
                <a:gd name="connsiteX25" fmla="*/ 5004 w 10000"/>
                <a:gd name="connsiteY25" fmla="*/ 4310 h 10000"/>
                <a:gd name="connsiteX26" fmla="*/ 5004 w 10000"/>
                <a:gd name="connsiteY26" fmla="*/ 4864 h 10000"/>
                <a:gd name="connsiteX27" fmla="*/ 4467 w 10000"/>
                <a:gd name="connsiteY27" fmla="*/ 4864 h 10000"/>
                <a:gd name="connsiteX28" fmla="*/ 4467 w 10000"/>
                <a:gd name="connsiteY28" fmla="*/ 5394 h 10000"/>
                <a:gd name="connsiteX29" fmla="*/ 3844 w 10000"/>
                <a:gd name="connsiteY29" fmla="*/ 5394 h 10000"/>
                <a:gd name="connsiteX30" fmla="*/ 3844 w 10000"/>
                <a:gd name="connsiteY30" fmla="*/ 5924 h 10000"/>
                <a:gd name="connsiteX31" fmla="*/ 3370 w 10000"/>
                <a:gd name="connsiteY31" fmla="*/ 5924 h 10000"/>
                <a:gd name="connsiteX32" fmla="*/ 3370 w 10000"/>
                <a:gd name="connsiteY32" fmla="*/ 6471 h 10000"/>
                <a:gd name="connsiteX33" fmla="*/ 2833 w 10000"/>
                <a:gd name="connsiteY33" fmla="*/ 6471 h 10000"/>
                <a:gd name="connsiteX34" fmla="*/ 2833 w 10000"/>
                <a:gd name="connsiteY34" fmla="*/ 6968 h 10000"/>
                <a:gd name="connsiteX35" fmla="*/ 2774 w 10000"/>
                <a:gd name="connsiteY35" fmla="*/ 7001 h 10000"/>
                <a:gd name="connsiteX36" fmla="*/ 2211 w 10000"/>
                <a:gd name="connsiteY36" fmla="*/ 7001 h 10000"/>
                <a:gd name="connsiteX37" fmla="*/ 2211 w 10000"/>
                <a:gd name="connsiteY37" fmla="*/ 7555 h 10000"/>
                <a:gd name="connsiteX38" fmla="*/ 1740 w 10000"/>
                <a:gd name="connsiteY38" fmla="*/ 7555 h 10000"/>
                <a:gd name="connsiteX39" fmla="*/ 1740 w 10000"/>
                <a:gd name="connsiteY39" fmla="*/ 8284 h 10000"/>
                <a:gd name="connsiteX40" fmla="*/ 1193 w 10000"/>
                <a:gd name="connsiteY40" fmla="*/ 8173 h 10000"/>
                <a:gd name="connsiteX41" fmla="*/ 1193 w 10000"/>
                <a:gd name="connsiteY41" fmla="*/ 8942 h 10000"/>
                <a:gd name="connsiteX42" fmla="*/ 591 w 10000"/>
                <a:gd name="connsiteY42" fmla="*/ 8954 h 10000"/>
                <a:gd name="connsiteX0" fmla="*/ 591 w 10000"/>
                <a:gd name="connsiteY0" fmla="*/ 8954 h 10000"/>
                <a:gd name="connsiteX1" fmla="*/ 347 w 10000"/>
                <a:gd name="connsiteY1" fmla="*/ 9647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4" fmla="*/ 10000 w 10000"/>
                <a:gd name="connsiteY4" fmla="*/ 1159 h 10000"/>
                <a:gd name="connsiteX5" fmla="*/ 10000 w 10000"/>
                <a:gd name="connsiteY5" fmla="*/ 900 h 10000"/>
                <a:gd name="connsiteX6" fmla="*/ 10000 w 10000"/>
                <a:gd name="connsiteY6" fmla="*/ 555 h 10000"/>
                <a:gd name="connsiteX7" fmla="*/ 10000 w 10000"/>
                <a:gd name="connsiteY7" fmla="*/ 522 h 10000"/>
                <a:gd name="connsiteX8" fmla="*/ 10000 w 10000"/>
                <a:gd name="connsiteY8" fmla="*/ 0 h 10000"/>
                <a:gd name="connsiteX9" fmla="*/ 9423 w 10000"/>
                <a:gd name="connsiteY9" fmla="*/ 0 h 10000"/>
                <a:gd name="connsiteX10" fmla="*/ 9423 w 10000"/>
                <a:gd name="connsiteY10" fmla="*/ 522 h 10000"/>
                <a:gd name="connsiteX11" fmla="*/ 8800 w 10000"/>
                <a:gd name="connsiteY11" fmla="*/ 522 h 10000"/>
                <a:gd name="connsiteX12" fmla="*/ 8800 w 10000"/>
                <a:gd name="connsiteY12" fmla="*/ 1076 h 10000"/>
                <a:gd name="connsiteX13" fmla="*/ 8330 w 10000"/>
                <a:gd name="connsiteY13" fmla="*/ 1076 h 10000"/>
                <a:gd name="connsiteX14" fmla="*/ 8330 w 10000"/>
                <a:gd name="connsiteY14" fmla="*/ 1631 h 10000"/>
                <a:gd name="connsiteX15" fmla="*/ 7789 w 10000"/>
                <a:gd name="connsiteY15" fmla="*/ 1631 h 10000"/>
                <a:gd name="connsiteX16" fmla="*/ 7789 w 10000"/>
                <a:gd name="connsiteY16" fmla="*/ 2153 h 10000"/>
                <a:gd name="connsiteX17" fmla="*/ 7167 w 10000"/>
                <a:gd name="connsiteY17" fmla="*/ 2153 h 10000"/>
                <a:gd name="connsiteX18" fmla="*/ 7167 w 10000"/>
                <a:gd name="connsiteY18" fmla="*/ 2687 h 10000"/>
                <a:gd name="connsiteX19" fmla="*/ 6637 w 10000"/>
                <a:gd name="connsiteY19" fmla="*/ 2687 h 10000"/>
                <a:gd name="connsiteX20" fmla="*/ 6637 w 10000"/>
                <a:gd name="connsiteY20" fmla="*/ 3233 h 10000"/>
                <a:gd name="connsiteX21" fmla="*/ 6097 w 10000"/>
                <a:gd name="connsiteY21" fmla="*/ 3233 h 10000"/>
                <a:gd name="connsiteX22" fmla="*/ 6097 w 10000"/>
                <a:gd name="connsiteY22" fmla="*/ 3763 h 10000"/>
                <a:gd name="connsiteX23" fmla="*/ 5478 w 10000"/>
                <a:gd name="connsiteY23" fmla="*/ 3763 h 10000"/>
                <a:gd name="connsiteX24" fmla="*/ 5478 w 10000"/>
                <a:gd name="connsiteY24" fmla="*/ 4310 h 10000"/>
                <a:gd name="connsiteX25" fmla="*/ 5004 w 10000"/>
                <a:gd name="connsiteY25" fmla="*/ 4310 h 10000"/>
                <a:gd name="connsiteX26" fmla="*/ 5004 w 10000"/>
                <a:gd name="connsiteY26" fmla="*/ 4864 h 10000"/>
                <a:gd name="connsiteX27" fmla="*/ 4467 w 10000"/>
                <a:gd name="connsiteY27" fmla="*/ 4864 h 10000"/>
                <a:gd name="connsiteX28" fmla="*/ 4467 w 10000"/>
                <a:gd name="connsiteY28" fmla="*/ 5394 h 10000"/>
                <a:gd name="connsiteX29" fmla="*/ 3844 w 10000"/>
                <a:gd name="connsiteY29" fmla="*/ 5394 h 10000"/>
                <a:gd name="connsiteX30" fmla="*/ 3844 w 10000"/>
                <a:gd name="connsiteY30" fmla="*/ 5924 h 10000"/>
                <a:gd name="connsiteX31" fmla="*/ 3370 w 10000"/>
                <a:gd name="connsiteY31" fmla="*/ 5924 h 10000"/>
                <a:gd name="connsiteX32" fmla="*/ 3370 w 10000"/>
                <a:gd name="connsiteY32" fmla="*/ 6471 h 10000"/>
                <a:gd name="connsiteX33" fmla="*/ 2833 w 10000"/>
                <a:gd name="connsiteY33" fmla="*/ 6471 h 10000"/>
                <a:gd name="connsiteX34" fmla="*/ 2833 w 10000"/>
                <a:gd name="connsiteY34" fmla="*/ 6968 h 10000"/>
                <a:gd name="connsiteX35" fmla="*/ 2774 w 10000"/>
                <a:gd name="connsiteY35" fmla="*/ 7001 h 10000"/>
                <a:gd name="connsiteX36" fmla="*/ 2211 w 10000"/>
                <a:gd name="connsiteY36" fmla="*/ 7001 h 10000"/>
                <a:gd name="connsiteX37" fmla="*/ 2211 w 10000"/>
                <a:gd name="connsiteY37" fmla="*/ 7555 h 10000"/>
                <a:gd name="connsiteX38" fmla="*/ 1740 w 10000"/>
                <a:gd name="connsiteY38" fmla="*/ 7555 h 10000"/>
                <a:gd name="connsiteX39" fmla="*/ 1740 w 10000"/>
                <a:gd name="connsiteY39" fmla="*/ 8284 h 10000"/>
                <a:gd name="connsiteX40" fmla="*/ 1193 w 10000"/>
                <a:gd name="connsiteY40" fmla="*/ 8203 h 10000"/>
                <a:gd name="connsiteX41" fmla="*/ 1193 w 10000"/>
                <a:gd name="connsiteY41" fmla="*/ 8942 h 10000"/>
                <a:gd name="connsiteX42" fmla="*/ 591 w 10000"/>
                <a:gd name="connsiteY42" fmla="*/ 8954 h 10000"/>
                <a:gd name="connsiteX0" fmla="*/ 591 w 10000"/>
                <a:gd name="connsiteY0" fmla="*/ 8954 h 10000"/>
                <a:gd name="connsiteX1" fmla="*/ 347 w 10000"/>
                <a:gd name="connsiteY1" fmla="*/ 9647 h 10000"/>
                <a:gd name="connsiteX2" fmla="*/ 0 w 10000"/>
                <a:gd name="connsiteY2" fmla="*/ 10000 h 10000"/>
                <a:gd name="connsiteX3" fmla="*/ 10000 w 10000"/>
                <a:gd name="connsiteY3" fmla="*/ 10000 h 10000"/>
                <a:gd name="connsiteX4" fmla="*/ 10000 w 10000"/>
                <a:gd name="connsiteY4" fmla="*/ 1159 h 10000"/>
                <a:gd name="connsiteX5" fmla="*/ 10000 w 10000"/>
                <a:gd name="connsiteY5" fmla="*/ 900 h 10000"/>
                <a:gd name="connsiteX6" fmla="*/ 10000 w 10000"/>
                <a:gd name="connsiteY6" fmla="*/ 555 h 10000"/>
                <a:gd name="connsiteX7" fmla="*/ 10000 w 10000"/>
                <a:gd name="connsiteY7" fmla="*/ 522 h 10000"/>
                <a:gd name="connsiteX8" fmla="*/ 10000 w 10000"/>
                <a:gd name="connsiteY8" fmla="*/ 0 h 10000"/>
                <a:gd name="connsiteX9" fmla="*/ 9423 w 10000"/>
                <a:gd name="connsiteY9" fmla="*/ 0 h 10000"/>
                <a:gd name="connsiteX10" fmla="*/ 9423 w 10000"/>
                <a:gd name="connsiteY10" fmla="*/ 522 h 10000"/>
                <a:gd name="connsiteX11" fmla="*/ 8800 w 10000"/>
                <a:gd name="connsiteY11" fmla="*/ 522 h 10000"/>
                <a:gd name="connsiteX12" fmla="*/ 8800 w 10000"/>
                <a:gd name="connsiteY12" fmla="*/ 1076 h 10000"/>
                <a:gd name="connsiteX13" fmla="*/ 8330 w 10000"/>
                <a:gd name="connsiteY13" fmla="*/ 1076 h 10000"/>
                <a:gd name="connsiteX14" fmla="*/ 8330 w 10000"/>
                <a:gd name="connsiteY14" fmla="*/ 1631 h 10000"/>
                <a:gd name="connsiteX15" fmla="*/ 7789 w 10000"/>
                <a:gd name="connsiteY15" fmla="*/ 1631 h 10000"/>
                <a:gd name="connsiteX16" fmla="*/ 7789 w 10000"/>
                <a:gd name="connsiteY16" fmla="*/ 2153 h 10000"/>
                <a:gd name="connsiteX17" fmla="*/ 7167 w 10000"/>
                <a:gd name="connsiteY17" fmla="*/ 2153 h 10000"/>
                <a:gd name="connsiteX18" fmla="*/ 7167 w 10000"/>
                <a:gd name="connsiteY18" fmla="*/ 2687 h 10000"/>
                <a:gd name="connsiteX19" fmla="*/ 6637 w 10000"/>
                <a:gd name="connsiteY19" fmla="*/ 2687 h 10000"/>
                <a:gd name="connsiteX20" fmla="*/ 6637 w 10000"/>
                <a:gd name="connsiteY20" fmla="*/ 3233 h 10000"/>
                <a:gd name="connsiteX21" fmla="*/ 6097 w 10000"/>
                <a:gd name="connsiteY21" fmla="*/ 3233 h 10000"/>
                <a:gd name="connsiteX22" fmla="*/ 6097 w 10000"/>
                <a:gd name="connsiteY22" fmla="*/ 3763 h 10000"/>
                <a:gd name="connsiteX23" fmla="*/ 5478 w 10000"/>
                <a:gd name="connsiteY23" fmla="*/ 3763 h 10000"/>
                <a:gd name="connsiteX24" fmla="*/ 5478 w 10000"/>
                <a:gd name="connsiteY24" fmla="*/ 4310 h 10000"/>
                <a:gd name="connsiteX25" fmla="*/ 5004 w 10000"/>
                <a:gd name="connsiteY25" fmla="*/ 4310 h 10000"/>
                <a:gd name="connsiteX26" fmla="*/ 5004 w 10000"/>
                <a:gd name="connsiteY26" fmla="*/ 4864 h 10000"/>
                <a:gd name="connsiteX27" fmla="*/ 4467 w 10000"/>
                <a:gd name="connsiteY27" fmla="*/ 4864 h 10000"/>
                <a:gd name="connsiteX28" fmla="*/ 4467 w 10000"/>
                <a:gd name="connsiteY28" fmla="*/ 5394 h 10000"/>
                <a:gd name="connsiteX29" fmla="*/ 3844 w 10000"/>
                <a:gd name="connsiteY29" fmla="*/ 5394 h 10000"/>
                <a:gd name="connsiteX30" fmla="*/ 3844 w 10000"/>
                <a:gd name="connsiteY30" fmla="*/ 5924 h 10000"/>
                <a:gd name="connsiteX31" fmla="*/ 3370 w 10000"/>
                <a:gd name="connsiteY31" fmla="*/ 5924 h 10000"/>
                <a:gd name="connsiteX32" fmla="*/ 3370 w 10000"/>
                <a:gd name="connsiteY32" fmla="*/ 6471 h 10000"/>
                <a:gd name="connsiteX33" fmla="*/ 2833 w 10000"/>
                <a:gd name="connsiteY33" fmla="*/ 6471 h 10000"/>
                <a:gd name="connsiteX34" fmla="*/ 2833 w 10000"/>
                <a:gd name="connsiteY34" fmla="*/ 6968 h 10000"/>
                <a:gd name="connsiteX35" fmla="*/ 2774 w 10000"/>
                <a:gd name="connsiteY35" fmla="*/ 7001 h 10000"/>
                <a:gd name="connsiteX36" fmla="*/ 2211 w 10000"/>
                <a:gd name="connsiteY36" fmla="*/ 7001 h 10000"/>
                <a:gd name="connsiteX37" fmla="*/ 2211 w 10000"/>
                <a:gd name="connsiteY37" fmla="*/ 7555 h 10000"/>
                <a:gd name="connsiteX38" fmla="*/ 1740 w 10000"/>
                <a:gd name="connsiteY38" fmla="*/ 7555 h 10000"/>
                <a:gd name="connsiteX39" fmla="*/ 1740 w 10000"/>
                <a:gd name="connsiteY39" fmla="*/ 8223 h 10000"/>
                <a:gd name="connsiteX40" fmla="*/ 1193 w 10000"/>
                <a:gd name="connsiteY40" fmla="*/ 8203 h 10000"/>
                <a:gd name="connsiteX41" fmla="*/ 1193 w 10000"/>
                <a:gd name="connsiteY41" fmla="*/ 8942 h 10000"/>
                <a:gd name="connsiteX42" fmla="*/ 591 w 10000"/>
                <a:gd name="connsiteY42" fmla="*/ 89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0000" h="10000">
                  <a:moveTo>
                    <a:pt x="591" y="8954"/>
                  </a:moveTo>
                  <a:cubicBezTo>
                    <a:pt x="514" y="9107"/>
                    <a:pt x="424" y="9494"/>
                    <a:pt x="347" y="9647"/>
                  </a:cubicBezTo>
                  <a:lnTo>
                    <a:pt x="0" y="10000"/>
                  </a:lnTo>
                  <a:lnTo>
                    <a:pt x="10000" y="10000"/>
                  </a:lnTo>
                  <a:lnTo>
                    <a:pt x="10000" y="1159"/>
                  </a:lnTo>
                  <a:lnTo>
                    <a:pt x="10000" y="900"/>
                  </a:lnTo>
                  <a:lnTo>
                    <a:pt x="10000" y="555"/>
                  </a:lnTo>
                  <a:lnTo>
                    <a:pt x="10000" y="522"/>
                  </a:lnTo>
                  <a:lnTo>
                    <a:pt x="10000" y="0"/>
                  </a:lnTo>
                  <a:lnTo>
                    <a:pt x="9423" y="0"/>
                  </a:lnTo>
                  <a:lnTo>
                    <a:pt x="9423" y="522"/>
                  </a:lnTo>
                  <a:lnTo>
                    <a:pt x="8800" y="522"/>
                  </a:lnTo>
                  <a:lnTo>
                    <a:pt x="8800" y="1076"/>
                  </a:lnTo>
                  <a:lnTo>
                    <a:pt x="8330" y="1076"/>
                  </a:lnTo>
                  <a:lnTo>
                    <a:pt x="8330" y="1631"/>
                  </a:lnTo>
                  <a:lnTo>
                    <a:pt x="7789" y="1631"/>
                  </a:lnTo>
                  <a:lnTo>
                    <a:pt x="7789" y="2153"/>
                  </a:lnTo>
                  <a:lnTo>
                    <a:pt x="7167" y="2153"/>
                  </a:lnTo>
                  <a:lnTo>
                    <a:pt x="7167" y="2687"/>
                  </a:lnTo>
                  <a:lnTo>
                    <a:pt x="6637" y="2687"/>
                  </a:lnTo>
                  <a:lnTo>
                    <a:pt x="6637" y="3233"/>
                  </a:lnTo>
                  <a:lnTo>
                    <a:pt x="6097" y="3233"/>
                  </a:lnTo>
                  <a:lnTo>
                    <a:pt x="6097" y="3763"/>
                  </a:lnTo>
                  <a:lnTo>
                    <a:pt x="5478" y="3763"/>
                  </a:lnTo>
                  <a:lnTo>
                    <a:pt x="5478" y="4310"/>
                  </a:lnTo>
                  <a:lnTo>
                    <a:pt x="5004" y="4310"/>
                  </a:lnTo>
                  <a:lnTo>
                    <a:pt x="5004" y="4864"/>
                  </a:lnTo>
                  <a:lnTo>
                    <a:pt x="4467" y="4864"/>
                  </a:lnTo>
                  <a:lnTo>
                    <a:pt x="4467" y="5394"/>
                  </a:lnTo>
                  <a:lnTo>
                    <a:pt x="3844" y="5394"/>
                  </a:lnTo>
                  <a:lnTo>
                    <a:pt x="3844" y="5924"/>
                  </a:lnTo>
                  <a:lnTo>
                    <a:pt x="3370" y="5924"/>
                  </a:lnTo>
                  <a:lnTo>
                    <a:pt x="3370" y="6471"/>
                  </a:lnTo>
                  <a:lnTo>
                    <a:pt x="2833" y="6471"/>
                  </a:lnTo>
                  <a:lnTo>
                    <a:pt x="2833" y="6968"/>
                  </a:lnTo>
                  <a:lnTo>
                    <a:pt x="2774" y="7001"/>
                  </a:lnTo>
                  <a:lnTo>
                    <a:pt x="2211" y="7001"/>
                  </a:lnTo>
                  <a:lnTo>
                    <a:pt x="2211" y="7555"/>
                  </a:lnTo>
                  <a:lnTo>
                    <a:pt x="1740" y="7555"/>
                  </a:lnTo>
                  <a:lnTo>
                    <a:pt x="1740" y="8223"/>
                  </a:lnTo>
                  <a:lnTo>
                    <a:pt x="1193" y="8203"/>
                  </a:lnTo>
                  <a:cubicBezTo>
                    <a:pt x="1195" y="8412"/>
                    <a:pt x="1191" y="8733"/>
                    <a:pt x="1193" y="8942"/>
                  </a:cubicBezTo>
                  <a:lnTo>
                    <a:pt x="591" y="8954"/>
                  </a:lnTo>
                  <a:close/>
                </a:path>
              </a:pathLst>
            </a:custGeom>
            <a:solidFill>
              <a:srgbClr val="6BBE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0417" tIns="25208" rIns="50417" bIns="25208" numCol="1" anchor="t" anchorCtr="0" compatLnSpc="1">
              <a:prstTxWarp prst="textNoShape">
                <a:avLst/>
              </a:prstTxWarp>
            </a:bodyPr>
            <a:lstStyle/>
            <a:p>
              <a:pPr defTabSz="514384">
                <a:defRPr/>
              </a:pPr>
              <a:endParaRPr lang="en-US" sz="993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10507663" y="4067176"/>
              <a:ext cx="749300" cy="1198562"/>
              <a:chOff x="10507663" y="4067176"/>
              <a:chExt cx="749300" cy="1198562"/>
            </a:xfrm>
          </p:grpSpPr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10507663" y="5126038"/>
                <a:ext cx="749300" cy="139700"/>
              </a:xfrm>
              <a:custGeom>
                <a:avLst/>
                <a:gdLst>
                  <a:gd name="T0" fmla="*/ 212 w 231"/>
                  <a:gd name="T1" fmla="*/ 0 h 43"/>
                  <a:gd name="T2" fmla="*/ 198 w 231"/>
                  <a:gd name="T3" fmla="*/ 0 h 43"/>
                  <a:gd name="T4" fmla="*/ 203 w 231"/>
                  <a:gd name="T5" fmla="*/ 22 h 43"/>
                  <a:gd name="T6" fmla="*/ 113 w 231"/>
                  <a:gd name="T7" fmla="*/ 22 h 43"/>
                  <a:gd name="T8" fmla="*/ 24 w 231"/>
                  <a:gd name="T9" fmla="*/ 22 h 43"/>
                  <a:gd name="T10" fmla="*/ 29 w 231"/>
                  <a:gd name="T11" fmla="*/ 0 h 43"/>
                  <a:gd name="T12" fmla="*/ 19 w 231"/>
                  <a:gd name="T13" fmla="*/ 0 h 43"/>
                  <a:gd name="T14" fmla="*/ 0 w 231"/>
                  <a:gd name="T15" fmla="*/ 22 h 43"/>
                  <a:gd name="T16" fmla="*/ 19 w 231"/>
                  <a:gd name="T17" fmla="*/ 43 h 43"/>
                  <a:gd name="T18" fmla="*/ 212 w 231"/>
                  <a:gd name="T19" fmla="*/ 43 h 43"/>
                  <a:gd name="T20" fmla="*/ 231 w 231"/>
                  <a:gd name="T21" fmla="*/ 22 h 43"/>
                  <a:gd name="T22" fmla="*/ 212 w 231"/>
                  <a:gd name="T2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1" h="43">
                    <a:moveTo>
                      <a:pt x="212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203" y="22"/>
                      <a:pt x="203" y="22"/>
                      <a:pt x="203" y="22"/>
                    </a:cubicBezTo>
                    <a:cubicBezTo>
                      <a:pt x="113" y="22"/>
                      <a:pt x="113" y="22"/>
                      <a:pt x="113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10"/>
                      <a:pt x="0" y="22"/>
                    </a:cubicBezTo>
                    <a:cubicBezTo>
                      <a:pt x="0" y="34"/>
                      <a:pt x="8" y="43"/>
                      <a:pt x="19" y="43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22" y="43"/>
                      <a:pt x="231" y="34"/>
                      <a:pt x="231" y="22"/>
                    </a:cubicBezTo>
                    <a:cubicBezTo>
                      <a:pt x="231" y="10"/>
                      <a:pt x="222" y="0"/>
                      <a:pt x="212" y="0"/>
                    </a:cubicBezTo>
                  </a:path>
                </a:pathLst>
              </a:custGeom>
              <a:solidFill>
                <a:srgbClr val="62A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2" name="Freeform 56"/>
              <p:cNvSpPr>
                <a:spLocks/>
              </p:cNvSpPr>
              <p:nvPr/>
            </p:nvSpPr>
            <p:spPr bwMode="auto">
              <a:xfrm>
                <a:off x="10585451" y="4067176"/>
                <a:ext cx="579438" cy="1130300"/>
              </a:xfrm>
              <a:custGeom>
                <a:avLst/>
                <a:gdLst>
                  <a:gd name="T0" fmla="*/ 181 w 365"/>
                  <a:gd name="T1" fmla="*/ 712 h 712"/>
                  <a:gd name="T2" fmla="*/ 0 w 365"/>
                  <a:gd name="T3" fmla="*/ 712 h 712"/>
                  <a:gd name="T4" fmla="*/ 92 w 365"/>
                  <a:gd name="T5" fmla="*/ 356 h 712"/>
                  <a:gd name="T6" fmla="*/ 181 w 365"/>
                  <a:gd name="T7" fmla="*/ 0 h 712"/>
                  <a:gd name="T8" fmla="*/ 275 w 365"/>
                  <a:gd name="T9" fmla="*/ 356 h 712"/>
                  <a:gd name="T10" fmla="*/ 365 w 365"/>
                  <a:gd name="T11" fmla="*/ 712 h 712"/>
                  <a:gd name="T12" fmla="*/ 181 w 365"/>
                  <a:gd name="T13" fmla="*/ 712 h 712"/>
                  <a:gd name="T14" fmla="*/ 181 w 365"/>
                  <a:gd name="T15" fmla="*/ 712 h 712"/>
                  <a:gd name="T16" fmla="*/ 181 w 365"/>
                  <a:gd name="T17" fmla="*/ 712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5" h="712">
                    <a:moveTo>
                      <a:pt x="181" y="712"/>
                    </a:moveTo>
                    <a:lnTo>
                      <a:pt x="0" y="712"/>
                    </a:lnTo>
                    <a:lnTo>
                      <a:pt x="92" y="356"/>
                    </a:lnTo>
                    <a:lnTo>
                      <a:pt x="181" y="0"/>
                    </a:lnTo>
                    <a:lnTo>
                      <a:pt x="275" y="356"/>
                    </a:lnTo>
                    <a:lnTo>
                      <a:pt x="365" y="712"/>
                    </a:lnTo>
                    <a:lnTo>
                      <a:pt x="181" y="712"/>
                    </a:lnTo>
                    <a:lnTo>
                      <a:pt x="181" y="712"/>
                    </a:lnTo>
                    <a:lnTo>
                      <a:pt x="181" y="712"/>
                    </a:lnTo>
                    <a:close/>
                  </a:path>
                </a:pathLst>
              </a:custGeom>
              <a:solidFill>
                <a:srgbClr val="0872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3" name="Freeform 57"/>
              <p:cNvSpPr>
                <a:spLocks/>
              </p:cNvSpPr>
              <p:nvPr/>
            </p:nvSpPr>
            <p:spPr bwMode="auto">
              <a:xfrm>
                <a:off x="10872788" y="4067176"/>
                <a:ext cx="292100" cy="1130300"/>
              </a:xfrm>
              <a:custGeom>
                <a:avLst/>
                <a:gdLst>
                  <a:gd name="T0" fmla="*/ 0 w 184"/>
                  <a:gd name="T1" fmla="*/ 0 h 712"/>
                  <a:gd name="T2" fmla="*/ 47 w 184"/>
                  <a:gd name="T3" fmla="*/ 712 h 712"/>
                  <a:gd name="T4" fmla="*/ 184 w 184"/>
                  <a:gd name="T5" fmla="*/ 712 h 712"/>
                  <a:gd name="T6" fmla="*/ 174 w 184"/>
                  <a:gd name="T7" fmla="*/ 669 h 712"/>
                  <a:gd name="T8" fmla="*/ 94 w 184"/>
                  <a:gd name="T9" fmla="*/ 356 h 712"/>
                  <a:gd name="T10" fmla="*/ 5 w 184"/>
                  <a:gd name="T11" fmla="*/ 10 h 712"/>
                  <a:gd name="T12" fmla="*/ 0 w 184"/>
                  <a:gd name="T13" fmla="*/ 0 h 712"/>
                  <a:gd name="T14" fmla="*/ 0 w 184"/>
                  <a:gd name="T15" fmla="*/ 0 h 712"/>
                  <a:gd name="T16" fmla="*/ 0 w 184"/>
                  <a:gd name="T17" fmla="*/ 0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712">
                    <a:moveTo>
                      <a:pt x="0" y="0"/>
                    </a:moveTo>
                    <a:lnTo>
                      <a:pt x="47" y="712"/>
                    </a:lnTo>
                    <a:lnTo>
                      <a:pt x="184" y="712"/>
                    </a:lnTo>
                    <a:lnTo>
                      <a:pt x="174" y="669"/>
                    </a:lnTo>
                    <a:lnTo>
                      <a:pt x="94" y="356"/>
                    </a:lnTo>
                    <a:lnTo>
                      <a:pt x="5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6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1214101" y="2890838"/>
              <a:ext cx="1122363" cy="1797051"/>
              <a:chOff x="11214101" y="2890838"/>
              <a:chExt cx="1122363" cy="1797051"/>
            </a:xfrm>
          </p:grpSpPr>
          <p:sp>
            <p:nvSpPr>
              <p:cNvPr id="144" name="Freeform 58"/>
              <p:cNvSpPr>
                <a:spLocks/>
              </p:cNvSpPr>
              <p:nvPr/>
            </p:nvSpPr>
            <p:spPr bwMode="auto">
              <a:xfrm>
                <a:off x="11214101" y="4476751"/>
                <a:ext cx="1122363" cy="211138"/>
              </a:xfrm>
              <a:custGeom>
                <a:avLst/>
                <a:gdLst>
                  <a:gd name="T0" fmla="*/ 318 w 346"/>
                  <a:gd name="T1" fmla="*/ 0 h 65"/>
                  <a:gd name="T2" fmla="*/ 297 w 346"/>
                  <a:gd name="T3" fmla="*/ 0 h 65"/>
                  <a:gd name="T4" fmla="*/ 305 w 346"/>
                  <a:gd name="T5" fmla="*/ 32 h 65"/>
                  <a:gd name="T6" fmla="*/ 171 w 346"/>
                  <a:gd name="T7" fmla="*/ 32 h 65"/>
                  <a:gd name="T8" fmla="*/ 36 w 346"/>
                  <a:gd name="T9" fmla="*/ 32 h 65"/>
                  <a:gd name="T10" fmla="*/ 45 w 346"/>
                  <a:gd name="T11" fmla="*/ 0 h 65"/>
                  <a:gd name="T12" fmla="*/ 28 w 346"/>
                  <a:gd name="T13" fmla="*/ 0 h 65"/>
                  <a:gd name="T14" fmla="*/ 0 w 346"/>
                  <a:gd name="T15" fmla="*/ 32 h 65"/>
                  <a:gd name="T16" fmla="*/ 28 w 346"/>
                  <a:gd name="T17" fmla="*/ 65 h 65"/>
                  <a:gd name="T18" fmla="*/ 318 w 346"/>
                  <a:gd name="T19" fmla="*/ 65 h 65"/>
                  <a:gd name="T20" fmla="*/ 346 w 346"/>
                  <a:gd name="T21" fmla="*/ 32 h 65"/>
                  <a:gd name="T22" fmla="*/ 318 w 346"/>
                  <a:gd name="T2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6" h="65">
                    <a:moveTo>
                      <a:pt x="318" y="0"/>
                    </a:moveTo>
                    <a:cubicBezTo>
                      <a:pt x="297" y="0"/>
                      <a:pt x="297" y="0"/>
                      <a:pt x="297" y="0"/>
                    </a:cubicBezTo>
                    <a:cubicBezTo>
                      <a:pt x="305" y="32"/>
                      <a:pt x="305" y="32"/>
                      <a:pt x="305" y="32"/>
                    </a:cubicBezTo>
                    <a:cubicBezTo>
                      <a:pt x="171" y="32"/>
                      <a:pt x="171" y="32"/>
                      <a:pt x="171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5"/>
                      <a:pt x="0" y="32"/>
                    </a:cubicBezTo>
                    <a:cubicBezTo>
                      <a:pt x="0" y="50"/>
                      <a:pt x="13" y="65"/>
                      <a:pt x="28" y="65"/>
                    </a:cubicBezTo>
                    <a:cubicBezTo>
                      <a:pt x="318" y="65"/>
                      <a:pt x="318" y="65"/>
                      <a:pt x="318" y="65"/>
                    </a:cubicBezTo>
                    <a:cubicBezTo>
                      <a:pt x="333" y="65"/>
                      <a:pt x="346" y="50"/>
                      <a:pt x="346" y="32"/>
                    </a:cubicBezTo>
                    <a:cubicBezTo>
                      <a:pt x="346" y="15"/>
                      <a:pt x="333" y="0"/>
                      <a:pt x="318" y="0"/>
                    </a:cubicBezTo>
                  </a:path>
                </a:pathLst>
              </a:custGeom>
              <a:solidFill>
                <a:srgbClr val="62A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5" name="Freeform 59"/>
              <p:cNvSpPr>
                <a:spLocks/>
              </p:cNvSpPr>
              <p:nvPr/>
            </p:nvSpPr>
            <p:spPr bwMode="auto">
              <a:xfrm>
                <a:off x="11331576" y="2890838"/>
                <a:ext cx="871538" cy="1689100"/>
              </a:xfrm>
              <a:custGeom>
                <a:avLst/>
                <a:gdLst>
                  <a:gd name="T0" fmla="*/ 275 w 549"/>
                  <a:gd name="T1" fmla="*/ 1064 h 1064"/>
                  <a:gd name="T2" fmla="*/ 0 w 549"/>
                  <a:gd name="T3" fmla="*/ 1064 h 1064"/>
                  <a:gd name="T4" fmla="*/ 139 w 549"/>
                  <a:gd name="T5" fmla="*/ 534 h 1064"/>
                  <a:gd name="T6" fmla="*/ 275 w 549"/>
                  <a:gd name="T7" fmla="*/ 0 h 1064"/>
                  <a:gd name="T8" fmla="*/ 412 w 549"/>
                  <a:gd name="T9" fmla="*/ 534 h 1064"/>
                  <a:gd name="T10" fmla="*/ 549 w 549"/>
                  <a:gd name="T11" fmla="*/ 1064 h 1064"/>
                  <a:gd name="T12" fmla="*/ 275 w 549"/>
                  <a:gd name="T13" fmla="*/ 1064 h 1064"/>
                  <a:gd name="T14" fmla="*/ 275 w 549"/>
                  <a:gd name="T15" fmla="*/ 1064 h 1064"/>
                  <a:gd name="T16" fmla="*/ 275 w 549"/>
                  <a:gd name="T17" fmla="*/ 1064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9" h="1064">
                    <a:moveTo>
                      <a:pt x="275" y="1064"/>
                    </a:moveTo>
                    <a:lnTo>
                      <a:pt x="0" y="1064"/>
                    </a:lnTo>
                    <a:lnTo>
                      <a:pt x="139" y="534"/>
                    </a:lnTo>
                    <a:lnTo>
                      <a:pt x="275" y="0"/>
                    </a:lnTo>
                    <a:lnTo>
                      <a:pt x="412" y="534"/>
                    </a:lnTo>
                    <a:lnTo>
                      <a:pt x="549" y="1064"/>
                    </a:lnTo>
                    <a:lnTo>
                      <a:pt x="275" y="1064"/>
                    </a:lnTo>
                    <a:lnTo>
                      <a:pt x="275" y="1064"/>
                    </a:lnTo>
                    <a:lnTo>
                      <a:pt x="275" y="1064"/>
                    </a:lnTo>
                    <a:close/>
                  </a:path>
                </a:pathLst>
              </a:custGeom>
              <a:solidFill>
                <a:srgbClr val="0872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7" name="Freeform 60"/>
              <p:cNvSpPr>
                <a:spLocks/>
              </p:cNvSpPr>
              <p:nvPr/>
            </p:nvSpPr>
            <p:spPr bwMode="auto">
              <a:xfrm>
                <a:off x="11768138" y="2890838"/>
                <a:ext cx="434975" cy="1689100"/>
              </a:xfrm>
              <a:custGeom>
                <a:avLst/>
                <a:gdLst>
                  <a:gd name="T0" fmla="*/ 0 w 274"/>
                  <a:gd name="T1" fmla="*/ 0 h 1064"/>
                  <a:gd name="T2" fmla="*/ 68 w 274"/>
                  <a:gd name="T3" fmla="*/ 1064 h 1064"/>
                  <a:gd name="T4" fmla="*/ 274 w 274"/>
                  <a:gd name="T5" fmla="*/ 1064 h 1064"/>
                  <a:gd name="T6" fmla="*/ 258 w 274"/>
                  <a:gd name="T7" fmla="*/ 999 h 1064"/>
                  <a:gd name="T8" fmla="*/ 137 w 274"/>
                  <a:gd name="T9" fmla="*/ 534 h 1064"/>
                  <a:gd name="T10" fmla="*/ 123 w 274"/>
                  <a:gd name="T11" fmla="*/ 481 h 1064"/>
                  <a:gd name="T12" fmla="*/ 0 w 274"/>
                  <a:gd name="T13" fmla="*/ 0 h 1064"/>
                  <a:gd name="T14" fmla="*/ 0 w 274"/>
                  <a:gd name="T15" fmla="*/ 0 h 1064"/>
                  <a:gd name="T16" fmla="*/ 0 w 274"/>
                  <a:gd name="T17" fmla="*/ 0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4" h="1064">
                    <a:moveTo>
                      <a:pt x="0" y="0"/>
                    </a:moveTo>
                    <a:lnTo>
                      <a:pt x="68" y="1064"/>
                    </a:lnTo>
                    <a:lnTo>
                      <a:pt x="274" y="1064"/>
                    </a:lnTo>
                    <a:lnTo>
                      <a:pt x="258" y="999"/>
                    </a:lnTo>
                    <a:lnTo>
                      <a:pt x="137" y="534"/>
                    </a:lnTo>
                    <a:lnTo>
                      <a:pt x="123" y="48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6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0417" tIns="25208" rIns="50417" bIns="25208" numCol="1" anchor="t" anchorCtr="0" compatLnSpc="1">
                <a:prstTxWarp prst="textNoShape">
                  <a:avLst/>
                </a:prstTxWarp>
              </a:bodyPr>
              <a:lstStyle/>
              <a:p>
                <a:pPr defTabSz="514384">
                  <a:defRPr/>
                </a:pPr>
                <a:endParaRPr lang="en-US" sz="993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1802079" y="3364763"/>
            <a:ext cx="1891528" cy="433713"/>
            <a:chOff x="7427819" y="2266004"/>
            <a:chExt cx="2754815" cy="786618"/>
          </a:xfrm>
        </p:grpSpPr>
        <p:sp>
          <p:nvSpPr>
            <p:cNvPr id="149" name="Left Brace 148"/>
            <p:cNvSpPr/>
            <p:nvPr/>
          </p:nvSpPr>
          <p:spPr>
            <a:xfrm rot="5400000">
              <a:off x="8638793" y="1508780"/>
              <a:ext cx="332868" cy="2754815"/>
            </a:xfrm>
            <a:prstGeom prst="leftBrace">
              <a:avLst/>
            </a:prstGeom>
            <a:solidFill>
              <a:schemeClr val="tx2">
                <a:lumMod val="20000"/>
                <a:lumOff val="80000"/>
                <a:alpha val="17000"/>
              </a:schemeClr>
            </a:solidFill>
            <a:ln w="28575">
              <a:solidFill>
                <a:srgbClr val="002050">
                  <a:alpha val="47059"/>
                </a:srgb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14384">
                <a:defRPr/>
              </a:pPr>
              <a:endParaRPr lang="en-US" sz="993">
                <a:latin typeface="Segoe UI Light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958090" y="2266004"/>
              <a:ext cx="1666993" cy="572478"/>
            </a:xfrm>
            <a:prstGeom prst="rect">
              <a:avLst/>
            </a:prstGeom>
            <a:noFill/>
          </p:spPr>
          <p:txBody>
            <a:bodyPr wrap="none" lIns="100834" tIns="80667" rIns="100834" bIns="80667" rtlCol="0">
              <a:spAutoFit/>
            </a:bodyPr>
            <a:lstStyle/>
            <a:p>
              <a:pPr algn="ctr" defTabSz="514384">
                <a:lnSpc>
                  <a:spcPct val="90000"/>
                </a:lnSpc>
                <a:spcAft>
                  <a:spcPts val="331"/>
                </a:spcAft>
                <a:defRPr/>
              </a:pPr>
              <a:r>
                <a:rPr lang="en-US" sz="1103">
                  <a:latin typeface="Segoe UI Light"/>
                </a:rPr>
                <a:t>Skipped Update</a:t>
              </a: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2835062" y="1304562"/>
            <a:ext cx="427142" cy="249786"/>
          </a:xfrm>
          <a:custGeom>
            <a:avLst/>
            <a:gdLst>
              <a:gd name="T0" fmla="*/ 942 w 1074"/>
              <a:gd name="T1" fmla="*/ 336 h 628"/>
              <a:gd name="T2" fmla="*/ 949 w 1074"/>
              <a:gd name="T3" fmla="*/ 292 h 628"/>
              <a:gd name="T4" fmla="*/ 803 w 1074"/>
              <a:gd name="T5" fmla="*/ 145 h 628"/>
              <a:gd name="T6" fmla="*/ 762 w 1074"/>
              <a:gd name="T7" fmla="*/ 151 h 628"/>
              <a:gd name="T8" fmla="*/ 546 w 1074"/>
              <a:gd name="T9" fmla="*/ 0 h 628"/>
              <a:gd name="T10" fmla="*/ 318 w 1074"/>
              <a:gd name="T11" fmla="*/ 200 h 628"/>
              <a:gd name="T12" fmla="*/ 257 w 1074"/>
              <a:gd name="T13" fmla="*/ 188 h 628"/>
              <a:gd name="T14" fmla="*/ 96 w 1074"/>
              <a:gd name="T15" fmla="*/ 349 h 628"/>
              <a:gd name="T16" fmla="*/ 103 w 1074"/>
              <a:gd name="T17" fmla="*/ 391 h 628"/>
              <a:gd name="T18" fmla="*/ 0 w 1074"/>
              <a:gd name="T19" fmla="*/ 508 h 628"/>
              <a:gd name="T20" fmla="*/ 113 w 1074"/>
              <a:gd name="T21" fmla="*/ 627 h 628"/>
              <a:gd name="T22" fmla="*/ 113 w 1074"/>
              <a:gd name="T23" fmla="*/ 628 h 628"/>
              <a:gd name="T24" fmla="*/ 927 w 1074"/>
              <a:gd name="T25" fmla="*/ 628 h 628"/>
              <a:gd name="T26" fmla="*/ 1074 w 1074"/>
              <a:gd name="T27" fmla="*/ 481 h 628"/>
              <a:gd name="T28" fmla="*/ 942 w 1074"/>
              <a:gd name="T29" fmla="*/ 336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74" h="628">
                <a:moveTo>
                  <a:pt x="942" y="336"/>
                </a:moveTo>
                <a:cubicBezTo>
                  <a:pt x="946" y="322"/>
                  <a:pt x="949" y="307"/>
                  <a:pt x="949" y="292"/>
                </a:cubicBezTo>
                <a:cubicBezTo>
                  <a:pt x="949" y="211"/>
                  <a:pt x="884" y="145"/>
                  <a:pt x="803" y="145"/>
                </a:cubicBezTo>
                <a:cubicBezTo>
                  <a:pt x="789" y="145"/>
                  <a:pt x="775" y="148"/>
                  <a:pt x="762" y="151"/>
                </a:cubicBezTo>
                <a:cubicBezTo>
                  <a:pt x="730" y="63"/>
                  <a:pt x="646" y="0"/>
                  <a:pt x="546" y="0"/>
                </a:cubicBezTo>
                <a:cubicBezTo>
                  <a:pt x="429" y="0"/>
                  <a:pt x="332" y="87"/>
                  <a:pt x="318" y="200"/>
                </a:cubicBezTo>
                <a:cubicBezTo>
                  <a:pt x="299" y="192"/>
                  <a:pt x="279" y="188"/>
                  <a:pt x="257" y="188"/>
                </a:cubicBezTo>
                <a:cubicBezTo>
                  <a:pt x="168" y="188"/>
                  <a:pt x="96" y="260"/>
                  <a:pt x="96" y="349"/>
                </a:cubicBezTo>
                <a:cubicBezTo>
                  <a:pt x="96" y="363"/>
                  <a:pt x="99" y="377"/>
                  <a:pt x="103" y="391"/>
                </a:cubicBezTo>
                <a:cubicBezTo>
                  <a:pt x="45" y="399"/>
                  <a:pt x="0" y="449"/>
                  <a:pt x="0" y="508"/>
                </a:cubicBezTo>
                <a:cubicBezTo>
                  <a:pt x="0" y="572"/>
                  <a:pt x="50" y="623"/>
                  <a:pt x="113" y="627"/>
                </a:cubicBezTo>
                <a:cubicBezTo>
                  <a:pt x="113" y="628"/>
                  <a:pt x="113" y="628"/>
                  <a:pt x="113" y="628"/>
                </a:cubicBezTo>
                <a:cubicBezTo>
                  <a:pt x="927" y="628"/>
                  <a:pt x="927" y="628"/>
                  <a:pt x="927" y="628"/>
                </a:cubicBezTo>
                <a:cubicBezTo>
                  <a:pt x="1008" y="628"/>
                  <a:pt x="1074" y="562"/>
                  <a:pt x="1074" y="481"/>
                </a:cubicBezTo>
                <a:cubicBezTo>
                  <a:pt x="1074" y="405"/>
                  <a:pt x="1016" y="344"/>
                  <a:pt x="942" y="336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50417" tIns="25208" rIns="50417" bIns="25208" numCol="1" anchor="t" anchorCtr="0" compatLnSpc="1">
            <a:prstTxWarp prst="textNoShape">
              <a:avLst/>
            </a:prstTxWarp>
          </a:bodyPr>
          <a:lstStyle/>
          <a:p>
            <a:pPr defTabSz="514384">
              <a:defRPr/>
            </a:pPr>
            <a:endParaRPr lang="en-US" sz="993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208064" y="1453572"/>
            <a:ext cx="83152" cy="83153"/>
          </a:xfrm>
          <a:custGeom>
            <a:avLst/>
            <a:gdLst>
              <a:gd name="T0" fmla="*/ 161 w 162"/>
              <a:gd name="T1" fmla="*/ 0 h 161"/>
              <a:gd name="T2" fmla="*/ 0 w 162"/>
              <a:gd name="T3" fmla="*/ 161 h 161"/>
              <a:gd name="T4" fmla="*/ 0 w 162"/>
              <a:gd name="T5" fmla="*/ 161 h 161"/>
              <a:gd name="T6" fmla="*/ 161 w 162"/>
              <a:gd name="T7" fmla="*/ 0 h 161"/>
              <a:gd name="T8" fmla="*/ 162 w 162"/>
              <a:gd name="T9" fmla="*/ 0 h 161"/>
              <a:gd name="T10" fmla="*/ 161 w 162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" h="161">
                <a:moveTo>
                  <a:pt x="161" y="0"/>
                </a:moveTo>
                <a:cubicBezTo>
                  <a:pt x="72" y="0"/>
                  <a:pt x="0" y="72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72"/>
                  <a:pt x="72" y="0"/>
                  <a:pt x="161" y="0"/>
                </a:cubicBezTo>
                <a:cubicBezTo>
                  <a:pt x="161" y="0"/>
                  <a:pt x="161" y="0"/>
                  <a:pt x="162" y="0"/>
                </a:cubicBezTo>
                <a:cubicBezTo>
                  <a:pt x="161" y="0"/>
                  <a:pt x="161" y="0"/>
                  <a:pt x="161" y="0"/>
                </a:cubicBezTo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0417" tIns="25208" rIns="50417" bIns="25208" numCol="1" anchor="t" anchorCtr="0" compatLnSpc="1">
            <a:prstTxWarp prst="textNoShape">
              <a:avLst/>
            </a:prstTxWarp>
          </a:bodyPr>
          <a:lstStyle/>
          <a:p>
            <a:pPr defTabSz="514384">
              <a:defRPr/>
            </a:pPr>
            <a:endParaRPr lang="en-US" sz="993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7" name="Freeform 11"/>
          <p:cNvSpPr>
            <a:spLocks/>
          </p:cNvSpPr>
          <p:nvPr/>
        </p:nvSpPr>
        <p:spPr bwMode="auto">
          <a:xfrm>
            <a:off x="2139206" y="1321522"/>
            <a:ext cx="723866" cy="424517"/>
          </a:xfrm>
          <a:custGeom>
            <a:avLst/>
            <a:gdLst>
              <a:gd name="T0" fmla="*/ 942 w 1074"/>
              <a:gd name="T1" fmla="*/ 336 h 628"/>
              <a:gd name="T2" fmla="*/ 949 w 1074"/>
              <a:gd name="T3" fmla="*/ 292 h 628"/>
              <a:gd name="T4" fmla="*/ 803 w 1074"/>
              <a:gd name="T5" fmla="*/ 145 h 628"/>
              <a:gd name="T6" fmla="*/ 762 w 1074"/>
              <a:gd name="T7" fmla="*/ 151 h 628"/>
              <a:gd name="T8" fmla="*/ 546 w 1074"/>
              <a:gd name="T9" fmla="*/ 0 h 628"/>
              <a:gd name="T10" fmla="*/ 318 w 1074"/>
              <a:gd name="T11" fmla="*/ 200 h 628"/>
              <a:gd name="T12" fmla="*/ 257 w 1074"/>
              <a:gd name="T13" fmla="*/ 188 h 628"/>
              <a:gd name="T14" fmla="*/ 96 w 1074"/>
              <a:gd name="T15" fmla="*/ 349 h 628"/>
              <a:gd name="T16" fmla="*/ 103 w 1074"/>
              <a:gd name="T17" fmla="*/ 391 h 628"/>
              <a:gd name="T18" fmla="*/ 0 w 1074"/>
              <a:gd name="T19" fmla="*/ 508 h 628"/>
              <a:gd name="T20" fmla="*/ 113 w 1074"/>
              <a:gd name="T21" fmla="*/ 627 h 628"/>
              <a:gd name="T22" fmla="*/ 113 w 1074"/>
              <a:gd name="T23" fmla="*/ 628 h 628"/>
              <a:gd name="T24" fmla="*/ 927 w 1074"/>
              <a:gd name="T25" fmla="*/ 628 h 628"/>
              <a:gd name="T26" fmla="*/ 1074 w 1074"/>
              <a:gd name="T27" fmla="*/ 481 h 628"/>
              <a:gd name="T28" fmla="*/ 942 w 1074"/>
              <a:gd name="T29" fmla="*/ 336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74" h="628">
                <a:moveTo>
                  <a:pt x="942" y="336"/>
                </a:moveTo>
                <a:cubicBezTo>
                  <a:pt x="946" y="322"/>
                  <a:pt x="949" y="307"/>
                  <a:pt x="949" y="292"/>
                </a:cubicBezTo>
                <a:cubicBezTo>
                  <a:pt x="949" y="211"/>
                  <a:pt x="884" y="145"/>
                  <a:pt x="803" y="145"/>
                </a:cubicBezTo>
                <a:cubicBezTo>
                  <a:pt x="789" y="145"/>
                  <a:pt x="775" y="148"/>
                  <a:pt x="762" y="151"/>
                </a:cubicBezTo>
                <a:cubicBezTo>
                  <a:pt x="730" y="63"/>
                  <a:pt x="646" y="0"/>
                  <a:pt x="546" y="0"/>
                </a:cubicBezTo>
                <a:cubicBezTo>
                  <a:pt x="429" y="0"/>
                  <a:pt x="332" y="87"/>
                  <a:pt x="318" y="200"/>
                </a:cubicBezTo>
                <a:cubicBezTo>
                  <a:pt x="299" y="192"/>
                  <a:pt x="279" y="188"/>
                  <a:pt x="257" y="188"/>
                </a:cubicBezTo>
                <a:cubicBezTo>
                  <a:pt x="168" y="188"/>
                  <a:pt x="96" y="260"/>
                  <a:pt x="96" y="349"/>
                </a:cubicBezTo>
                <a:cubicBezTo>
                  <a:pt x="96" y="363"/>
                  <a:pt x="99" y="377"/>
                  <a:pt x="103" y="391"/>
                </a:cubicBezTo>
                <a:cubicBezTo>
                  <a:pt x="45" y="399"/>
                  <a:pt x="0" y="449"/>
                  <a:pt x="0" y="508"/>
                </a:cubicBezTo>
                <a:cubicBezTo>
                  <a:pt x="0" y="572"/>
                  <a:pt x="50" y="623"/>
                  <a:pt x="113" y="627"/>
                </a:cubicBezTo>
                <a:cubicBezTo>
                  <a:pt x="113" y="628"/>
                  <a:pt x="113" y="628"/>
                  <a:pt x="113" y="628"/>
                </a:cubicBezTo>
                <a:cubicBezTo>
                  <a:pt x="927" y="628"/>
                  <a:pt x="927" y="628"/>
                  <a:pt x="927" y="628"/>
                </a:cubicBezTo>
                <a:cubicBezTo>
                  <a:pt x="1008" y="628"/>
                  <a:pt x="1074" y="562"/>
                  <a:pt x="1074" y="481"/>
                </a:cubicBezTo>
                <a:cubicBezTo>
                  <a:pt x="1074" y="405"/>
                  <a:pt x="1016" y="344"/>
                  <a:pt x="942" y="336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50417" tIns="25208" rIns="50417" bIns="25208" numCol="1" anchor="t" anchorCtr="0" compatLnSpc="1">
            <a:prstTxWarp prst="textNoShape">
              <a:avLst/>
            </a:prstTxWarp>
          </a:bodyPr>
          <a:lstStyle/>
          <a:p>
            <a:pPr defTabSz="514384">
              <a:defRPr/>
            </a:pPr>
            <a:endParaRPr lang="en-US" sz="993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8" name="Freeform 12"/>
          <p:cNvSpPr>
            <a:spLocks/>
          </p:cNvSpPr>
          <p:nvPr/>
        </p:nvSpPr>
        <p:spPr bwMode="auto">
          <a:xfrm>
            <a:off x="1527963" y="1574362"/>
            <a:ext cx="108536" cy="108536"/>
          </a:xfrm>
          <a:custGeom>
            <a:avLst/>
            <a:gdLst>
              <a:gd name="T0" fmla="*/ 161 w 162"/>
              <a:gd name="T1" fmla="*/ 0 h 161"/>
              <a:gd name="T2" fmla="*/ 0 w 162"/>
              <a:gd name="T3" fmla="*/ 161 h 161"/>
              <a:gd name="T4" fmla="*/ 0 w 162"/>
              <a:gd name="T5" fmla="*/ 161 h 161"/>
              <a:gd name="T6" fmla="*/ 161 w 162"/>
              <a:gd name="T7" fmla="*/ 0 h 161"/>
              <a:gd name="T8" fmla="*/ 162 w 162"/>
              <a:gd name="T9" fmla="*/ 0 h 161"/>
              <a:gd name="T10" fmla="*/ 161 w 162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" h="161">
                <a:moveTo>
                  <a:pt x="161" y="0"/>
                </a:moveTo>
                <a:cubicBezTo>
                  <a:pt x="72" y="0"/>
                  <a:pt x="0" y="72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72"/>
                  <a:pt x="72" y="0"/>
                  <a:pt x="161" y="0"/>
                </a:cubicBezTo>
                <a:cubicBezTo>
                  <a:pt x="161" y="0"/>
                  <a:pt x="161" y="0"/>
                  <a:pt x="162" y="0"/>
                </a:cubicBezTo>
                <a:cubicBezTo>
                  <a:pt x="161" y="0"/>
                  <a:pt x="161" y="0"/>
                  <a:pt x="161" y="0"/>
                </a:cubicBezTo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0417" tIns="25208" rIns="50417" bIns="25208" numCol="1" anchor="t" anchorCtr="0" compatLnSpc="1">
            <a:prstTxWarp prst="textNoShape">
              <a:avLst/>
            </a:prstTxWarp>
          </a:bodyPr>
          <a:lstStyle/>
          <a:p>
            <a:pPr defTabSz="514384">
              <a:defRPr/>
            </a:pPr>
            <a:endParaRPr lang="en-US" sz="993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2139206" y="1448439"/>
            <a:ext cx="501542" cy="297599"/>
          </a:xfrm>
          <a:custGeom>
            <a:avLst/>
            <a:gdLst>
              <a:gd name="T0" fmla="*/ 257 w 744"/>
              <a:gd name="T1" fmla="*/ 0 h 440"/>
              <a:gd name="T2" fmla="*/ 96 w 744"/>
              <a:gd name="T3" fmla="*/ 161 h 440"/>
              <a:gd name="T4" fmla="*/ 103 w 744"/>
              <a:gd name="T5" fmla="*/ 203 h 440"/>
              <a:gd name="T6" fmla="*/ 103 w 744"/>
              <a:gd name="T7" fmla="*/ 203 h 440"/>
              <a:gd name="T8" fmla="*/ 103 w 744"/>
              <a:gd name="T9" fmla="*/ 203 h 440"/>
              <a:gd name="T10" fmla="*/ 0 w 744"/>
              <a:gd name="T11" fmla="*/ 320 h 440"/>
              <a:gd name="T12" fmla="*/ 113 w 744"/>
              <a:gd name="T13" fmla="*/ 439 h 440"/>
              <a:gd name="T14" fmla="*/ 113 w 744"/>
              <a:gd name="T15" fmla="*/ 440 h 440"/>
              <a:gd name="T16" fmla="*/ 744 w 744"/>
              <a:gd name="T17" fmla="*/ 440 h 440"/>
              <a:gd name="T18" fmla="*/ 315 w 744"/>
              <a:gd name="T19" fmla="*/ 11 h 440"/>
              <a:gd name="T20" fmla="*/ 258 w 744"/>
              <a:gd name="T21" fmla="*/ 0 h 440"/>
              <a:gd name="T22" fmla="*/ 257 w 744"/>
              <a:gd name="T23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44" h="440">
                <a:moveTo>
                  <a:pt x="257" y="0"/>
                </a:moveTo>
                <a:cubicBezTo>
                  <a:pt x="168" y="0"/>
                  <a:pt x="96" y="72"/>
                  <a:pt x="96" y="161"/>
                </a:cubicBezTo>
                <a:cubicBezTo>
                  <a:pt x="96" y="175"/>
                  <a:pt x="99" y="189"/>
                  <a:pt x="103" y="203"/>
                </a:cubicBezTo>
                <a:cubicBezTo>
                  <a:pt x="103" y="203"/>
                  <a:pt x="103" y="203"/>
                  <a:pt x="103" y="203"/>
                </a:cubicBezTo>
                <a:cubicBezTo>
                  <a:pt x="103" y="203"/>
                  <a:pt x="103" y="203"/>
                  <a:pt x="103" y="203"/>
                </a:cubicBezTo>
                <a:cubicBezTo>
                  <a:pt x="45" y="211"/>
                  <a:pt x="0" y="261"/>
                  <a:pt x="0" y="320"/>
                </a:cubicBezTo>
                <a:cubicBezTo>
                  <a:pt x="0" y="384"/>
                  <a:pt x="50" y="435"/>
                  <a:pt x="113" y="439"/>
                </a:cubicBezTo>
                <a:cubicBezTo>
                  <a:pt x="113" y="440"/>
                  <a:pt x="113" y="440"/>
                  <a:pt x="113" y="440"/>
                </a:cubicBezTo>
                <a:cubicBezTo>
                  <a:pt x="744" y="440"/>
                  <a:pt x="744" y="440"/>
                  <a:pt x="744" y="440"/>
                </a:cubicBezTo>
                <a:cubicBezTo>
                  <a:pt x="315" y="11"/>
                  <a:pt x="315" y="11"/>
                  <a:pt x="315" y="11"/>
                </a:cubicBezTo>
                <a:cubicBezTo>
                  <a:pt x="297" y="4"/>
                  <a:pt x="278" y="0"/>
                  <a:pt x="258" y="0"/>
                </a:cubicBezTo>
                <a:cubicBezTo>
                  <a:pt x="257" y="0"/>
                  <a:pt x="257" y="0"/>
                  <a:pt x="257" y="0"/>
                </a:cubicBezTo>
              </a:path>
            </a:pathLst>
          </a:custGeom>
          <a:solidFill>
            <a:srgbClr val="8E8E8E">
              <a:alpha val="42745"/>
            </a:srgbClr>
          </a:solidFill>
          <a:ln>
            <a:noFill/>
          </a:ln>
        </p:spPr>
        <p:txBody>
          <a:bodyPr vert="horz" wrap="square" lIns="50417" tIns="25208" rIns="50417" bIns="25208" numCol="1" anchor="t" anchorCtr="0" compatLnSpc="1">
            <a:prstTxWarp prst="textNoShape">
              <a:avLst/>
            </a:prstTxWarp>
          </a:bodyPr>
          <a:lstStyle/>
          <a:p>
            <a:pPr defTabSz="514384">
              <a:defRPr/>
            </a:pPr>
            <a:endParaRPr lang="en-US" sz="993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8E51A4-1C72-4DD4-9791-98657FD31CC5}"/>
              </a:ext>
            </a:extLst>
          </p:cNvPr>
          <p:cNvSpPr/>
          <p:nvPr/>
        </p:nvSpPr>
        <p:spPr>
          <a:xfrm>
            <a:off x="6121681" y="986167"/>
            <a:ext cx="2968241" cy="35764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useo Sans 100"/>
              </a:rPr>
              <a:t>No deferred updates</a:t>
            </a:r>
          </a:p>
          <a:p>
            <a:endParaRPr lang="en-US">
              <a:latin typeface="Museo Sans 1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useo Sans 100"/>
              </a:rPr>
              <a:t>Increased security</a:t>
            </a:r>
          </a:p>
          <a:p>
            <a:r>
              <a:rPr lang="en-US" sz="1200" i="1">
                <a:latin typeface="Museo Sans 100"/>
              </a:rPr>
              <a:t>Required change in  mindset and refactoring</a:t>
            </a:r>
            <a:endParaRPr lang="en-US" i="1">
              <a:latin typeface="Museo Sans 100"/>
            </a:endParaRPr>
          </a:p>
          <a:p>
            <a:endParaRPr lang="en-US">
              <a:latin typeface="Museo Sans 1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useo Sans 100"/>
              </a:rPr>
              <a:t>Lower maintenance cost</a:t>
            </a:r>
          </a:p>
          <a:p>
            <a:endParaRPr lang="en-US">
              <a:latin typeface="Museo Sans 100"/>
            </a:endParaRPr>
          </a:p>
          <a:p>
            <a:r>
              <a:rPr lang="en-US">
                <a:latin typeface="Museo Sans 100"/>
              </a:rPr>
              <a:t>Supports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useo Sans 100"/>
              </a:rPr>
              <a:t>API economy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useo Sans 100"/>
              </a:rPr>
              <a:t>Automation</a:t>
            </a:r>
          </a:p>
          <a:p>
            <a:r>
              <a:rPr lang="en-US" sz="1200" i="1">
                <a:latin typeface="Museo Sans 100"/>
              </a:rPr>
              <a:t>A lot of learnings here…</a:t>
            </a:r>
            <a:endParaRPr lang="en-US" i="1">
              <a:latin typeface="Museo Sans 100"/>
            </a:endParaRPr>
          </a:p>
          <a:p>
            <a:pPr algn="ctr"/>
            <a:endParaRPr lang="en-US"/>
          </a:p>
        </p:txBody>
      </p:sp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AAEE9E7F-460C-442E-BC0B-CFF24FF89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9952" y="3313994"/>
            <a:ext cx="306000" cy="306000"/>
          </a:xfrm>
          <a:prstGeom prst="rect">
            <a:avLst/>
          </a:prstGeom>
        </p:spPr>
      </p:pic>
      <p:pic>
        <p:nvPicPr>
          <p:cNvPr id="26" name="Graphic 25" descr="Neutral Face with No Fill">
            <a:extLst>
              <a:ext uri="{FF2B5EF4-FFF2-40B4-BE49-F238E27FC236}">
                <a16:creationId xmlns:a16="http://schemas.microsoft.com/office/drawing/2014/main" id="{3C1A67CC-4735-4BF7-801D-647C05921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9952" y="2461632"/>
            <a:ext cx="306000" cy="306000"/>
          </a:xfrm>
          <a:prstGeom prst="rect">
            <a:avLst/>
          </a:prstGeom>
        </p:spPr>
      </p:pic>
      <p:pic>
        <p:nvPicPr>
          <p:cNvPr id="227" name="Graphic 226" descr="Surprised Face with No Fill">
            <a:extLst>
              <a:ext uri="{FF2B5EF4-FFF2-40B4-BE49-F238E27FC236}">
                <a16:creationId xmlns:a16="http://schemas.microsoft.com/office/drawing/2014/main" id="{642D58FB-011F-4BB2-9870-D38DC7C71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0683" y="3602798"/>
            <a:ext cx="304538" cy="304538"/>
          </a:xfrm>
          <a:prstGeom prst="rect">
            <a:avLst/>
          </a:prstGeom>
        </p:spPr>
      </p:pic>
      <p:pic>
        <p:nvPicPr>
          <p:cNvPr id="171" name="Graphic 170" descr="Smiling Face with No Fill">
            <a:extLst>
              <a:ext uri="{FF2B5EF4-FFF2-40B4-BE49-F238E27FC236}">
                <a16:creationId xmlns:a16="http://schemas.microsoft.com/office/drawing/2014/main" id="{FD746B8E-1F1F-405E-9B6D-43FB48C6B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9952" y="1791416"/>
            <a:ext cx="306000" cy="306000"/>
          </a:xfrm>
          <a:prstGeom prst="rect">
            <a:avLst/>
          </a:prstGeom>
        </p:spPr>
      </p:pic>
      <p:pic>
        <p:nvPicPr>
          <p:cNvPr id="172" name="Graphic 171" descr="Smiling Face with No Fill">
            <a:extLst>
              <a:ext uri="{FF2B5EF4-FFF2-40B4-BE49-F238E27FC236}">
                <a16:creationId xmlns:a16="http://schemas.microsoft.com/office/drawing/2014/main" id="{C57C10A9-210C-4C30-9848-F3E60AB1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9952" y="1167898"/>
            <a:ext cx="306000" cy="306000"/>
          </a:xfrm>
          <a:prstGeom prst="rect">
            <a:avLst/>
          </a:prstGeom>
        </p:spPr>
      </p:pic>
      <p:sp>
        <p:nvSpPr>
          <p:cNvPr id="161" name="Title 3">
            <a:extLst>
              <a:ext uri="{FF2B5EF4-FFF2-40B4-BE49-F238E27FC236}">
                <a16:creationId xmlns:a16="http://schemas.microsoft.com/office/drawing/2014/main" id="{179989A4-6166-4FD2-AFC4-5390D8F71324}"/>
              </a:ext>
            </a:extLst>
          </p:cNvPr>
          <p:cNvSpPr txBox="1">
            <a:spLocks/>
          </p:cNvSpPr>
          <p:nvPr/>
        </p:nvSpPr>
        <p:spPr>
          <a:xfrm>
            <a:off x="441886" y="92497"/>
            <a:ext cx="7494509" cy="64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/>
              <a:t>The cloud – Our principles and learning</a:t>
            </a:r>
          </a:p>
        </p:txBody>
      </p:sp>
    </p:spTree>
    <p:extLst>
      <p:ext uri="{BB962C8B-B14F-4D97-AF65-F5344CB8AC3E}">
        <p14:creationId xmlns:p14="http://schemas.microsoft.com/office/powerpoint/2010/main" val="401723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ac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E2E6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69" grpId="1"/>
      <p:bldP spid="200" grpId="0"/>
      <p:bldP spid="200" grpId="1"/>
      <p:bldP spid="201" grpId="0"/>
      <p:bldP spid="285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9A95CC05-41E2-4640-A7A0-C6C301F06EB5}"/>
              </a:ext>
            </a:extLst>
          </p:cNvPr>
          <p:cNvSpPr/>
          <p:nvPr/>
        </p:nvSpPr>
        <p:spPr>
          <a:xfrm>
            <a:off x="308285" y="1052565"/>
            <a:ext cx="4422581" cy="3375232"/>
          </a:xfrm>
          <a:custGeom>
            <a:avLst/>
            <a:gdLst/>
            <a:ahLst/>
            <a:cxnLst/>
            <a:rect l="l" t="t" r="r" b="b"/>
            <a:pathLst>
              <a:path w="4495800" h="3335020">
                <a:moveTo>
                  <a:pt x="0" y="3334766"/>
                </a:moveTo>
                <a:lnTo>
                  <a:pt x="4495800" y="3334766"/>
                </a:lnTo>
                <a:lnTo>
                  <a:pt x="4495800" y="0"/>
                </a:lnTo>
                <a:lnTo>
                  <a:pt x="0" y="0"/>
                </a:lnTo>
                <a:lnTo>
                  <a:pt x="0" y="3334766"/>
                </a:lnTo>
                <a:close/>
              </a:path>
            </a:pathLst>
          </a:custGeom>
          <a:ln w="19050">
            <a:solidFill>
              <a:srgbClr val="BED2EB"/>
            </a:solidFill>
          </a:ln>
        </p:spPr>
        <p:txBody>
          <a:bodyPr wrap="square" lIns="0" tIns="108000" rIns="0" bIns="0" rtlCol="0"/>
          <a:lstStyle/>
          <a:p>
            <a:pPr algn="ctr" defTabSz="1219170"/>
            <a:endParaRPr sz="1200" b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E2789836-E461-45E8-B916-3B0581703561}"/>
              </a:ext>
            </a:extLst>
          </p:cNvPr>
          <p:cNvSpPr/>
          <p:nvPr/>
        </p:nvSpPr>
        <p:spPr>
          <a:xfrm>
            <a:off x="491383" y="1866481"/>
            <a:ext cx="1968659" cy="2469253"/>
          </a:xfrm>
          <a:custGeom>
            <a:avLst/>
            <a:gdLst/>
            <a:ahLst/>
            <a:cxnLst/>
            <a:rect l="l" t="t" r="r" b="b"/>
            <a:pathLst>
              <a:path w="2070100" h="1922779">
                <a:moveTo>
                  <a:pt x="0" y="1922729"/>
                </a:moveTo>
                <a:lnTo>
                  <a:pt x="2070100" y="1922729"/>
                </a:lnTo>
                <a:lnTo>
                  <a:pt x="2070100" y="0"/>
                </a:lnTo>
                <a:lnTo>
                  <a:pt x="0" y="0"/>
                </a:lnTo>
                <a:lnTo>
                  <a:pt x="0" y="1922729"/>
                </a:lnTo>
                <a:close/>
              </a:path>
            </a:pathLst>
          </a:custGeom>
          <a:ln w="19049">
            <a:solidFill>
              <a:srgbClr val="2A6DBA"/>
            </a:solidFill>
          </a:ln>
        </p:spPr>
        <p:txBody>
          <a:bodyPr wrap="square" lIns="0" tIns="0" rIns="0" bIns="0" rtlCol="0"/>
          <a:lstStyle/>
          <a:p>
            <a:pPr defTabSz="1219170"/>
            <a:endParaRPr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5403D194-2F09-4671-885B-1DF42670B992}"/>
              </a:ext>
            </a:extLst>
          </p:cNvPr>
          <p:cNvSpPr/>
          <p:nvPr/>
        </p:nvSpPr>
        <p:spPr>
          <a:xfrm>
            <a:off x="365792" y="1250750"/>
            <a:ext cx="4307565" cy="428625"/>
          </a:xfrm>
          <a:custGeom>
            <a:avLst/>
            <a:gdLst/>
            <a:ahLst/>
            <a:cxnLst/>
            <a:rect l="l" t="t" r="r" b="b"/>
            <a:pathLst>
              <a:path w="4383405" h="428625">
                <a:moveTo>
                  <a:pt x="0" y="428205"/>
                </a:moveTo>
                <a:lnTo>
                  <a:pt x="4382998" y="428205"/>
                </a:lnTo>
                <a:lnTo>
                  <a:pt x="4382998" y="0"/>
                </a:lnTo>
                <a:lnTo>
                  <a:pt x="0" y="0"/>
                </a:lnTo>
                <a:lnTo>
                  <a:pt x="0" y="428205"/>
                </a:lnTo>
                <a:close/>
              </a:path>
            </a:pathLst>
          </a:custGeom>
          <a:solidFill>
            <a:srgbClr val="BED2EB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/>
          <a:lstStyle/>
          <a:p>
            <a:pPr algn="ctr" defTabSz="1219170"/>
            <a:r>
              <a:rPr lang="nb-NO" sz="1600" b="1">
                <a:solidFill>
                  <a:srgbClr val="000000"/>
                </a:solidFill>
                <a:latin typeface="Arial" panose="020B0604020202020204"/>
              </a:rPr>
              <a:t>IT </a:t>
            </a:r>
            <a:r>
              <a:rPr lang="nb-NO" sz="1600" b="1" err="1">
                <a:solidFill>
                  <a:srgbClr val="000000"/>
                </a:solidFill>
                <a:latin typeface="Arial" panose="020B0604020202020204"/>
              </a:rPr>
              <a:t>platform</a:t>
            </a:r>
            <a:r>
              <a:rPr lang="nb-NO" sz="1600" b="1">
                <a:solidFill>
                  <a:srgbClr val="000000"/>
                </a:solidFill>
                <a:latin typeface="Arial" panose="020B0604020202020204"/>
              </a:rPr>
              <a:t> team</a:t>
            </a:r>
            <a:endParaRPr lang="nb-NO" sz="1600" b="1">
              <a:solidFill>
                <a:srgbClr val="000000"/>
              </a:solidFill>
              <a:latin typeface="Arial" panose="020B0604020202020204"/>
              <a:cs typeface="Arial"/>
            </a:endParaRPr>
          </a:p>
        </p:txBody>
      </p:sp>
      <p:sp>
        <p:nvSpPr>
          <p:cNvPr id="23" name="Rectangle 70">
            <a:extLst>
              <a:ext uri="{FF2B5EF4-FFF2-40B4-BE49-F238E27FC236}">
                <a16:creationId xmlns:a16="http://schemas.microsoft.com/office/drawing/2014/main" id="{3C11F2F0-A061-495D-AF92-A87261DFE5D1}"/>
              </a:ext>
            </a:extLst>
          </p:cNvPr>
          <p:cNvSpPr/>
          <p:nvPr/>
        </p:nvSpPr>
        <p:spPr>
          <a:xfrm>
            <a:off x="726565" y="2060396"/>
            <a:ext cx="1416857" cy="2122248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100" b="1" kern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</a:t>
            </a:r>
            <a:r>
              <a:rPr kumimoji="0" lang="nb-NO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6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enablement</a:t>
            </a:r>
            <a:r>
              <a:rPr kumimoji="0" lang="nb-NO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team</a:t>
            </a:r>
            <a:endParaRPr lang="nb-NO" sz="1600" b="1" i="0" u="none" strike="noStrike" kern="0" cap="none" spc="0" baseline="0" noProof="0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100" b="1" kern="0">
              <a:solidFill>
                <a:srgbClr val="000000"/>
              </a:solidFill>
              <a:latin typeface="Arial" panose="020B0604020202020204"/>
            </a:endParaRPr>
          </a:p>
          <a:p>
            <a:pPr defTabSz="1219170"/>
            <a:r>
              <a:rPr lang="nb-NO" sz="1100" b="1" kern="0" err="1">
                <a:solidFill>
                  <a:srgbClr val="000000"/>
                </a:solidFill>
                <a:latin typeface="Arial" panose="020B0604020202020204"/>
              </a:rPr>
              <a:t>Infrastructure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 and </a:t>
            </a:r>
            <a:r>
              <a:rPr lang="nb-NO" sz="1100" b="1" kern="0" err="1">
                <a:solidFill>
                  <a:srgbClr val="000000"/>
                </a:solidFill>
                <a:latin typeface="Arial" panose="020B0604020202020204"/>
              </a:rPr>
              <a:t>platform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 services as </a:t>
            </a:r>
            <a:r>
              <a:rPr lang="nb-NO" sz="1100" b="1" kern="0" err="1">
                <a:solidFill>
                  <a:srgbClr val="000000"/>
                </a:solidFill>
                <a:latin typeface="Arial" panose="020B0604020202020204"/>
              </a:rPr>
              <a:t>code</a:t>
            </a:r>
            <a:endParaRPr lang="nb-NO" sz="1100" b="1" kern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100" b="1" kern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34058E56-24BB-4099-9347-C9C6F80BDD3E}"/>
              </a:ext>
            </a:extLst>
          </p:cNvPr>
          <p:cNvSpPr/>
          <p:nvPr/>
        </p:nvSpPr>
        <p:spPr>
          <a:xfrm>
            <a:off x="2621535" y="1866481"/>
            <a:ext cx="1968659" cy="2456760"/>
          </a:xfrm>
          <a:custGeom>
            <a:avLst/>
            <a:gdLst/>
            <a:ahLst/>
            <a:cxnLst/>
            <a:rect l="l" t="t" r="r" b="b"/>
            <a:pathLst>
              <a:path w="2070100" h="1922779">
                <a:moveTo>
                  <a:pt x="0" y="1922729"/>
                </a:moveTo>
                <a:lnTo>
                  <a:pt x="2070100" y="1922729"/>
                </a:lnTo>
                <a:lnTo>
                  <a:pt x="2070100" y="0"/>
                </a:lnTo>
                <a:lnTo>
                  <a:pt x="0" y="0"/>
                </a:lnTo>
                <a:lnTo>
                  <a:pt x="0" y="1922729"/>
                </a:lnTo>
                <a:close/>
              </a:path>
            </a:pathLst>
          </a:custGeom>
          <a:ln w="19049">
            <a:solidFill>
              <a:srgbClr val="2A6DBA"/>
            </a:solidFill>
          </a:ln>
        </p:spPr>
        <p:txBody>
          <a:bodyPr wrap="square" lIns="0" tIns="0" rIns="0" bIns="0" rtlCol="0"/>
          <a:lstStyle/>
          <a:p>
            <a:pPr defTabSz="1219170"/>
            <a:endParaRPr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Rectangle 70">
            <a:extLst>
              <a:ext uri="{FF2B5EF4-FFF2-40B4-BE49-F238E27FC236}">
                <a16:creationId xmlns:a16="http://schemas.microsoft.com/office/drawing/2014/main" id="{2A95039E-591A-41A8-82A6-069CA5911615}"/>
              </a:ext>
            </a:extLst>
          </p:cNvPr>
          <p:cNvSpPr/>
          <p:nvPr/>
        </p:nvSpPr>
        <p:spPr>
          <a:xfrm>
            <a:off x="2716837" y="2060396"/>
            <a:ext cx="1749943" cy="519575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admin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roles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SaaS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 and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ASP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70">
            <a:extLst>
              <a:ext uri="{FF2B5EF4-FFF2-40B4-BE49-F238E27FC236}">
                <a16:creationId xmlns:a16="http://schemas.microsoft.com/office/drawing/2014/main" id="{8A175266-E3C6-417F-A527-CB14418B3D8A}"/>
              </a:ext>
            </a:extLst>
          </p:cNvPr>
          <p:cNvSpPr/>
          <p:nvPr/>
        </p:nvSpPr>
        <p:spPr>
          <a:xfrm>
            <a:off x="2716837" y="2704120"/>
            <a:ext cx="1749943" cy="625786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Workplace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: c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lient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platform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 and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end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user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HW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devices</a:t>
            </a: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Rectangle 70">
            <a:extLst>
              <a:ext uri="{FF2B5EF4-FFF2-40B4-BE49-F238E27FC236}">
                <a16:creationId xmlns:a16="http://schemas.microsoft.com/office/drawing/2014/main" id="{4D218498-F169-4E7F-86DF-C8B17B848813}"/>
              </a:ext>
            </a:extLst>
          </p:cNvPr>
          <p:cNvSpPr/>
          <p:nvPr/>
        </p:nvSpPr>
        <p:spPr>
          <a:xfrm>
            <a:off x="2733474" y="3888083"/>
            <a:ext cx="1744779" cy="294532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IT support integrator</a:t>
            </a: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AEA8F5BB-9A7C-47CB-9243-EE8F95D49E75}"/>
              </a:ext>
            </a:extLst>
          </p:cNvPr>
          <p:cNvSpPr txBox="1"/>
          <p:nvPr/>
        </p:nvSpPr>
        <p:spPr>
          <a:xfrm>
            <a:off x="139249" y="219898"/>
            <a:ext cx="8994195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Museo Sans 100"/>
                <a:ea typeface="Verdana"/>
                <a:cs typeface="Segoe UI"/>
              </a:rPr>
              <a:t>Change of operating model and competence</a:t>
            </a:r>
          </a:p>
        </p:txBody>
      </p:sp>
      <p:sp>
        <p:nvSpPr>
          <p:cNvPr id="37" name="Rectangle 70">
            <a:extLst>
              <a:ext uri="{FF2B5EF4-FFF2-40B4-BE49-F238E27FC236}">
                <a16:creationId xmlns:a16="http://schemas.microsoft.com/office/drawing/2014/main" id="{B2E79406-817E-447A-99BB-C2DFFDE200B8}"/>
              </a:ext>
            </a:extLst>
          </p:cNvPr>
          <p:cNvSpPr/>
          <p:nvPr/>
        </p:nvSpPr>
        <p:spPr>
          <a:xfrm>
            <a:off x="2716837" y="3452925"/>
            <a:ext cx="1744779" cy="294532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nb-NO" sz="1100" b="1" kern="0" err="1">
                <a:solidFill>
                  <a:srgbClr val="000000"/>
                </a:solidFill>
                <a:latin typeface="Arial" panose="020B0604020202020204"/>
              </a:rPr>
              <a:t>Physical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network</a:t>
            </a: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Rektangel 40">
            <a:extLst>
              <a:ext uri="{FF2B5EF4-FFF2-40B4-BE49-F238E27FC236}">
                <a16:creationId xmlns:a16="http://schemas.microsoft.com/office/drawing/2014/main" id="{8864983E-2831-41DF-9A76-97896564E7E4}"/>
              </a:ext>
            </a:extLst>
          </p:cNvPr>
          <p:cNvSpPr/>
          <p:nvPr/>
        </p:nvSpPr>
        <p:spPr>
          <a:xfrm>
            <a:off x="5236448" y="897756"/>
            <a:ext cx="2875475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algn="ctr" defTabSz="1219170">
              <a:defRPr/>
            </a:pPr>
            <a:r>
              <a:rPr lang="nb-NO" b="1" u="sng" kern="0">
                <a:solidFill>
                  <a:srgbClr val="000000"/>
                </a:solidFill>
                <a:latin typeface="Arial" panose="020B0604020202020204"/>
              </a:rPr>
              <a:t>New </a:t>
            </a:r>
            <a:r>
              <a:rPr lang="nb-NO" b="1" u="sng" kern="0" err="1">
                <a:solidFill>
                  <a:srgbClr val="000000"/>
                </a:solidFill>
                <a:latin typeface="Arial" panose="020B0604020202020204"/>
              </a:rPr>
              <a:t>roles</a:t>
            </a:r>
            <a:r>
              <a:rPr lang="nb-NO" b="1" u="sng" kern="0">
                <a:solidFill>
                  <a:srgbClr val="000000"/>
                </a:solidFill>
                <a:latin typeface="Arial" panose="020B0604020202020204"/>
              </a:rPr>
              <a:t>:</a:t>
            </a:r>
          </a:p>
          <a:p>
            <a:pPr algn="ctr" defTabSz="1219170">
              <a:defRPr/>
            </a:pPr>
            <a:endParaRPr lang="nb-NO" b="1" kern="0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285750" lvl="0" indent="-285750" defTabSz="1219170">
              <a:buFont typeface="Arial"/>
              <a:buChar char="•"/>
              <a:defRPr/>
            </a:pP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Cloud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architect</a:t>
            </a:r>
            <a:endParaRPr lang="nb-NO" kern="0" err="1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285750" indent="-285750" defTabSz="1219170">
              <a:buFont typeface="Arial"/>
              <a:buChar char="•"/>
              <a:defRPr/>
            </a:pP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Cloud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engineers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(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infrastructure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and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integration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)</a:t>
            </a:r>
            <a:endParaRPr lang="nb-NO" kern="0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285750" indent="-285750" defTabSz="1219170">
              <a:buFont typeface="Arial"/>
              <a:buChar char="•"/>
              <a:defRPr/>
            </a:pPr>
            <a:r>
              <a:rPr lang="nb-NO" kern="0">
                <a:solidFill>
                  <a:srgbClr val="000000"/>
                </a:solidFill>
                <a:latin typeface="Arial" panose="020B0604020202020204"/>
                <a:cs typeface="Arial"/>
              </a:rPr>
              <a:t>Automation/CI/CD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engineers</a:t>
            </a:r>
            <a:endParaRPr lang="nb-NO" err="1">
              <a:ea typeface="Verdana"/>
            </a:endParaRPr>
          </a:p>
          <a:p>
            <a:pPr marL="285750" lvl="0" indent="-285750" defTabSz="1219170">
              <a:buFont typeface="Arial"/>
              <a:buChar char="•"/>
              <a:defRPr/>
            </a:pP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Cloud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security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engineer</a:t>
            </a:r>
            <a:endParaRPr lang="nb-NO" kern="0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285750" lvl="0" indent="-285750" defTabSz="1219170">
              <a:buFont typeface="Arial"/>
              <a:buChar char="•"/>
              <a:defRPr/>
            </a:pP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FinOps</a:t>
            </a:r>
            <a:endParaRPr lang="nb-NO" kern="0" err="1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A36A0352-7C70-4D6B-8B58-A8F46DB49EB7}"/>
              </a:ext>
            </a:extLst>
          </p:cNvPr>
          <p:cNvSpPr txBox="1"/>
          <p:nvPr/>
        </p:nvSpPr>
        <p:spPr>
          <a:xfrm>
            <a:off x="1247251" y="2135902"/>
            <a:ext cx="9470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b-NO" b="1">
                <a:solidFill>
                  <a:srgbClr val="FF0000"/>
                </a:solidFill>
                <a:ea typeface="Verdana"/>
                <a:cs typeface="Verdana"/>
              </a:rPr>
              <a:t>NEW!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793EEB4-06EC-4D90-BEBC-688BFC04DDB9}"/>
              </a:ext>
            </a:extLst>
          </p:cNvPr>
          <p:cNvSpPr txBox="1"/>
          <p:nvPr/>
        </p:nvSpPr>
        <p:spPr>
          <a:xfrm>
            <a:off x="309929" y="4671541"/>
            <a:ext cx="7252397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400" err="1">
                <a:ea typeface="Verdana"/>
              </a:rPr>
              <a:t>Vendor</a:t>
            </a:r>
            <a:r>
              <a:rPr lang="nb-NO" sz="1400">
                <a:ea typeface="Verdana"/>
              </a:rPr>
              <a:t> management, </a:t>
            </a:r>
            <a:r>
              <a:rPr lang="nb-NO" sz="1400" err="1">
                <a:ea typeface="Verdana"/>
              </a:rPr>
              <a:t>cost</a:t>
            </a:r>
            <a:r>
              <a:rPr lang="nb-NO" sz="1400">
                <a:ea typeface="Verdana"/>
              </a:rPr>
              <a:t> </a:t>
            </a:r>
            <a:r>
              <a:rPr lang="nb-NO" sz="1400" err="1">
                <a:ea typeface="Verdana"/>
              </a:rPr>
              <a:t>control</a:t>
            </a:r>
            <a:r>
              <a:rPr lang="nb-NO" sz="1400">
                <a:ea typeface="Verdana"/>
              </a:rPr>
              <a:t> and support more </a:t>
            </a:r>
            <a:r>
              <a:rPr lang="nb-NO" sz="1400" err="1">
                <a:ea typeface="Verdana"/>
              </a:rPr>
              <a:t>important</a:t>
            </a:r>
            <a:r>
              <a:rPr lang="nb-NO" sz="1400">
                <a:ea typeface="Verdana"/>
              </a:rPr>
              <a:t> </a:t>
            </a:r>
            <a:r>
              <a:rPr lang="nb-NO" sz="1400" err="1">
                <a:ea typeface="Verdana"/>
              </a:rPr>
              <a:t>than</a:t>
            </a:r>
            <a:r>
              <a:rPr lang="nb-NO" sz="1400">
                <a:ea typeface="Verdana"/>
              </a:rPr>
              <a:t> ever!</a:t>
            </a:r>
          </a:p>
        </p:txBody>
      </p:sp>
    </p:spTree>
    <p:extLst>
      <p:ext uri="{BB962C8B-B14F-4D97-AF65-F5344CB8AC3E}">
        <p14:creationId xmlns:p14="http://schemas.microsoft.com/office/powerpoint/2010/main" val="5419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9A95CC05-41E2-4640-A7A0-C6C301F06EB5}"/>
              </a:ext>
            </a:extLst>
          </p:cNvPr>
          <p:cNvSpPr/>
          <p:nvPr/>
        </p:nvSpPr>
        <p:spPr>
          <a:xfrm>
            <a:off x="308285" y="1052565"/>
            <a:ext cx="4422581" cy="3375232"/>
          </a:xfrm>
          <a:custGeom>
            <a:avLst/>
            <a:gdLst/>
            <a:ahLst/>
            <a:cxnLst/>
            <a:rect l="l" t="t" r="r" b="b"/>
            <a:pathLst>
              <a:path w="4495800" h="3335020">
                <a:moveTo>
                  <a:pt x="0" y="3334766"/>
                </a:moveTo>
                <a:lnTo>
                  <a:pt x="4495800" y="3334766"/>
                </a:lnTo>
                <a:lnTo>
                  <a:pt x="4495800" y="0"/>
                </a:lnTo>
                <a:lnTo>
                  <a:pt x="0" y="0"/>
                </a:lnTo>
                <a:lnTo>
                  <a:pt x="0" y="3334766"/>
                </a:lnTo>
                <a:close/>
              </a:path>
            </a:pathLst>
          </a:custGeom>
          <a:ln w="19050">
            <a:solidFill>
              <a:srgbClr val="BED2EB"/>
            </a:solidFill>
          </a:ln>
        </p:spPr>
        <p:txBody>
          <a:bodyPr wrap="square" lIns="0" tIns="108000" rIns="0" bIns="0" rtlCol="0"/>
          <a:lstStyle/>
          <a:p>
            <a:pPr algn="ctr" defTabSz="1219170"/>
            <a:endParaRPr sz="1200" b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E2789836-E461-45E8-B916-3B0581703561}"/>
              </a:ext>
            </a:extLst>
          </p:cNvPr>
          <p:cNvSpPr/>
          <p:nvPr/>
        </p:nvSpPr>
        <p:spPr>
          <a:xfrm>
            <a:off x="491383" y="1866481"/>
            <a:ext cx="1968659" cy="2469253"/>
          </a:xfrm>
          <a:custGeom>
            <a:avLst/>
            <a:gdLst/>
            <a:ahLst/>
            <a:cxnLst/>
            <a:rect l="l" t="t" r="r" b="b"/>
            <a:pathLst>
              <a:path w="2070100" h="1922779">
                <a:moveTo>
                  <a:pt x="0" y="1922729"/>
                </a:moveTo>
                <a:lnTo>
                  <a:pt x="2070100" y="1922729"/>
                </a:lnTo>
                <a:lnTo>
                  <a:pt x="2070100" y="0"/>
                </a:lnTo>
                <a:lnTo>
                  <a:pt x="0" y="0"/>
                </a:lnTo>
                <a:lnTo>
                  <a:pt x="0" y="1922729"/>
                </a:lnTo>
                <a:close/>
              </a:path>
            </a:pathLst>
          </a:custGeom>
          <a:ln w="19049">
            <a:solidFill>
              <a:srgbClr val="2A6DBA"/>
            </a:solidFill>
          </a:ln>
        </p:spPr>
        <p:txBody>
          <a:bodyPr wrap="square" lIns="0" tIns="0" rIns="0" bIns="0" rtlCol="0"/>
          <a:lstStyle/>
          <a:p>
            <a:pPr defTabSz="1219170"/>
            <a:endParaRPr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5403D194-2F09-4671-885B-1DF42670B992}"/>
              </a:ext>
            </a:extLst>
          </p:cNvPr>
          <p:cNvSpPr/>
          <p:nvPr/>
        </p:nvSpPr>
        <p:spPr>
          <a:xfrm>
            <a:off x="365792" y="1250750"/>
            <a:ext cx="4307565" cy="428625"/>
          </a:xfrm>
          <a:custGeom>
            <a:avLst/>
            <a:gdLst/>
            <a:ahLst/>
            <a:cxnLst/>
            <a:rect l="l" t="t" r="r" b="b"/>
            <a:pathLst>
              <a:path w="4383405" h="428625">
                <a:moveTo>
                  <a:pt x="0" y="428205"/>
                </a:moveTo>
                <a:lnTo>
                  <a:pt x="4382998" y="428205"/>
                </a:lnTo>
                <a:lnTo>
                  <a:pt x="4382998" y="0"/>
                </a:lnTo>
                <a:lnTo>
                  <a:pt x="0" y="0"/>
                </a:lnTo>
                <a:lnTo>
                  <a:pt x="0" y="428205"/>
                </a:lnTo>
                <a:close/>
              </a:path>
            </a:pathLst>
          </a:custGeom>
          <a:solidFill>
            <a:srgbClr val="BED2EB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/>
          <a:lstStyle/>
          <a:p>
            <a:pPr algn="ctr" defTabSz="1219170"/>
            <a:r>
              <a:rPr lang="nb-NO" sz="1600" b="1">
                <a:solidFill>
                  <a:srgbClr val="000000"/>
                </a:solidFill>
                <a:latin typeface="Arial" panose="020B0604020202020204"/>
              </a:rPr>
              <a:t>IT </a:t>
            </a:r>
            <a:r>
              <a:rPr lang="nb-NO" sz="1600" b="1" err="1">
                <a:solidFill>
                  <a:srgbClr val="000000"/>
                </a:solidFill>
                <a:latin typeface="Arial" panose="020B0604020202020204"/>
              </a:rPr>
              <a:t>platform</a:t>
            </a:r>
            <a:r>
              <a:rPr lang="nb-NO" sz="1600" b="1">
                <a:solidFill>
                  <a:srgbClr val="000000"/>
                </a:solidFill>
                <a:latin typeface="Arial" panose="020B0604020202020204"/>
              </a:rPr>
              <a:t> team</a:t>
            </a:r>
            <a:endParaRPr lang="nb-NO" sz="1600" b="1">
              <a:solidFill>
                <a:srgbClr val="000000"/>
              </a:solidFill>
              <a:latin typeface="Arial" panose="020B0604020202020204"/>
              <a:cs typeface="Arial"/>
            </a:endParaRPr>
          </a:p>
        </p:txBody>
      </p:sp>
      <p:sp>
        <p:nvSpPr>
          <p:cNvPr id="23" name="Rectangle 70">
            <a:extLst>
              <a:ext uri="{FF2B5EF4-FFF2-40B4-BE49-F238E27FC236}">
                <a16:creationId xmlns:a16="http://schemas.microsoft.com/office/drawing/2014/main" id="{3C11F2F0-A061-495D-AF92-A87261DFE5D1}"/>
              </a:ext>
            </a:extLst>
          </p:cNvPr>
          <p:cNvSpPr/>
          <p:nvPr/>
        </p:nvSpPr>
        <p:spPr>
          <a:xfrm>
            <a:off x="726565" y="2060396"/>
            <a:ext cx="1416857" cy="2122248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100" b="1" kern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</a:t>
            </a:r>
            <a:r>
              <a:rPr kumimoji="0" lang="nb-NO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6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enablement</a:t>
            </a:r>
            <a:r>
              <a:rPr kumimoji="0" lang="nb-NO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team</a:t>
            </a:r>
            <a:endParaRPr lang="nb-NO" sz="1600" b="1" i="0" u="none" strike="noStrike" kern="0" cap="none" spc="0" baseline="0" noProof="0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100" b="1" kern="0">
              <a:solidFill>
                <a:srgbClr val="000000"/>
              </a:solidFill>
              <a:latin typeface="Arial" panose="020B0604020202020204"/>
            </a:endParaRPr>
          </a:p>
          <a:p>
            <a:pPr defTabSz="1219170"/>
            <a:r>
              <a:rPr lang="nb-NO" sz="1100" b="1" kern="0" err="1">
                <a:solidFill>
                  <a:srgbClr val="000000"/>
                </a:solidFill>
                <a:latin typeface="Arial" panose="020B0604020202020204"/>
              </a:rPr>
              <a:t>Infrastructure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 and </a:t>
            </a:r>
            <a:r>
              <a:rPr lang="nb-NO" sz="1100" b="1" kern="0" err="1">
                <a:solidFill>
                  <a:srgbClr val="000000"/>
                </a:solidFill>
                <a:latin typeface="Arial" panose="020B0604020202020204"/>
              </a:rPr>
              <a:t>platform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 services as </a:t>
            </a:r>
            <a:r>
              <a:rPr lang="nb-NO" sz="1100" b="1" kern="0" err="1">
                <a:solidFill>
                  <a:srgbClr val="000000"/>
                </a:solidFill>
                <a:latin typeface="Arial" panose="020B0604020202020204"/>
              </a:rPr>
              <a:t>code</a:t>
            </a:r>
            <a:endParaRPr lang="nb-NO" sz="1100" b="1" kern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100" b="1" kern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34058E56-24BB-4099-9347-C9C6F80BDD3E}"/>
              </a:ext>
            </a:extLst>
          </p:cNvPr>
          <p:cNvSpPr/>
          <p:nvPr/>
        </p:nvSpPr>
        <p:spPr>
          <a:xfrm>
            <a:off x="2621535" y="1866481"/>
            <a:ext cx="1968659" cy="2456760"/>
          </a:xfrm>
          <a:custGeom>
            <a:avLst/>
            <a:gdLst/>
            <a:ahLst/>
            <a:cxnLst/>
            <a:rect l="l" t="t" r="r" b="b"/>
            <a:pathLst>
              <a:path w="2070100" h="1922779">
                <a:moveTo>
                  <a:pt x="0" y="1922729"/>
                </a:moveTo>
                <a:lnTo>
                  <a:pt x="2070100" y="1922729"/>
                </a:lnTo>
                <a:lnTo>
                  <a:pt x="2070100" y="0"/>
                </a:lnTo>
                <a:lnTo>
                  <a:pt x="0" y="0"/>
                </a:lnTo>
                <a:lnTo>
                  <a:pt x="0" y="1922729"/>
                </a:lnTo>
                <a:close/>
              </a:path>
            </a:pathLst>
          </a:custGeom>
          <a:ln w="19049">
            <a:solidFill>
              <a:srgbClr val="2A6DBA"/>
            </a:solidFill>
          </a:ln>
        </p:spPr>
        <p:txBody>
          <a:bodyPr wrap="square" lIns="0" tIns="0" rIns="0" bIns="0" rtlCol="0"/>
          <a:lstStyle/>
          <a:p>
            <a:pPr defTabSz="1219170"/>
            <a:endParaRPr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Rectangle 70">
            <a:extLst>
              <a:ext uri="{FF2B5EF4-FFF2-40B4-BE49-F238E27FC236}">
                <a16:creationId xmlns:a16="http://schemas.microsoft.com/office/drawing/2014/main" id="{2A95039E-591A-41A8-82A6-069CA5911615}"/>
              </a:ext>
            </a:extLst>
          </p:cNvPr>
          <p:cNvSpPr/>
          <p:nvPr/>
        </p:nvSpPr>
        <p:spPr>
          <a:xfrm>
            <a:off x="2716837" y="2060396"/>
            <a:ext cx="1749943" cy="519575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admin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roles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SaaS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 and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ASP</a:t>
            </a: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70">
            <a:extLst>
              <a:ext uri="{FF2B5EF4-FFF2-40B4-BE49-F238E27FC236}">
                <a16:creationId xmlns:a16="http://schemas.microsoft.com/office/drawing/2014/main" id="{8A175266-E3C6-417F-A527-CB14418B3D8A}"/>
              </a:ext>
            </a:extLst>
          </p:cNvPr>
          <p:cNvSpPr/>
          <p:nvPr/>
        </p:nvSpPr>
        <p:spPr>
          <a:xfrm>
            <a:off x="2716837" y="2704120"/>
            <a:ext cx="1749943" cy="625786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Workplace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: c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lient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platform</a:t>
            </a: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 and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end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user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HW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devices</a:t>
            </a: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Rectangle 70">
            <a:extLst>
              <a:ext uri="{FF2B5EF4-FFF2-40B4-BE49-F238E27FC236}">
                <a16:creationId xmlns:a16="http://schemas.microsoft.com/office/drawing/2014/main" id="{4D218498-F169-4E7F-86DF-C8B17B848813}"/>
              </a:ext>
            </a:extLst>
          </p:cNvPr>
          <p:cNvSpPr/>
          <p:nvPr/>
        </p:nvSpPr>
        <p:spPr>
          <a:xfrm>
            <a:off x="2733474" y="3888083"/>
            <a:ext cx="1744779" cy="294532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nb-NO" sz="1100" b="1" kern="0">
                <a:solidFill>
                  <a:srgbClr val="000000"/>
                </a:solidFill>
                <a:latin typeface="Arial" panose="020B0604020202020204"/>
              </a:rPr>
              <a:t>IT support integrator</a:t>
            </a: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AEA8F5BB-9A7C-47CB-9243-EE8F95D49E75}"/>
              </a:ext>
            </a:extLst>
          </p:cNvPr>
          <p:cNvSpPr txBox="1"/>
          <p:nvPr/>
        </p:nvSpPr>
        <p:spPr>
          <a:xfrm>
            <a:off x="139249" y="219898"/>
            <a:ext cx="8994195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Museo Sans 100"/>
                <a:ea typeface="Verdana"/>
                <a:cs typeface="Segoe UI"/>
              </a:rPr>
              <a:t>Change of operating model and competence</a:t>
            </a:r>
          </a:p>
        </p:txBody>
      </p:sp>
      <p:sp>
        <p:nvSpPr>
          <p:cNvPr id="37" name="Rectangle 70">
            <a:extLst>
              <a:ext uri="{FF2B5EF4-FFF2-40B4-BE49-F238E27FC236}">
                <a16:creationId xmlns:a16="http://schemas.microsoft.com/office/drawing/2014/main" id="{B2E79406-817E-447A-99BB-C2DFFDE200B8}"/>
              </a:ext>
            </a:extLst>
          </p:cNvPr>
          <p:cNvSpPr/>
          <p:nvPr/>
        </p:nvSpPr>
        <p:spPr>
          <a:xfrm>
            <a:off x="2716837" y="3452925"/>
            <a:ext cx="1744779" cy="294532"/>
          </a:xfrm>
          <a:prstGeom prst="rect">
            <a:avLst/>
          </a:prstGeom>
          <a:solidFill>
            <a:srgbClr val="E2E4E4">
              <a:lumMod val="90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nb-NO" sz="1100" b="1" kern="0" err="1">
                <a:solidFill>
                  <a:srgbClr val="000000"/>
                </a:solidFill>
                <a:latin typeface="Arial" panose="020B0604020202020204"/>
              </a:rPr>
              <a:t>Physical</a:t>
            </a:r>
            <a:r>
              <a:rPr kumimoji="0" lang="nb-NO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network</a:t>
            </a:r>
            <a:endParaRPr kumimoji="0" lang="nb-NO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Rektangel 40">
            <a:extLst>
              <a:ext uri="{FF2B5EF4-FFF2-40B4-BE49-F238E27FC236}">
                <a16:creationId xmlns:a16="http://schemas.microsoft.com/office/drawing/2014/main" id="{8864983E-2831-41DF-9A76-97896564E7E4}"/>
              </a:ext>
            </a:extLst>
          </p:cNvPr>
          <p:cNvSpPr/>
          <p:nvPr/>
        </p:nvSpPr>
        <p:spPr>
          <a:xfrm>
            <a:off x="5236448" y="897756"/>
            <a:ext cx="2875475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algn="ctr" defTabSz="1219170">
              <a:defRPr/>
            </a:pPr>
            <a:r>
              <a:rPr lang="nb-NO" b="1" u="sng" kern="0">
                <a:solidFill>
                  <a:srgbClr val="000000"/>
                </a:solidFill>
                <a:latin typeface="Arial" panose="020B0604020202020204"/>
              </a:rPr>
              <a:t>New </a:t>
            </a:r>
            <a:r>
              <a:rPr lang="nb-NO" b="1" u="sng" kern="0" err="1">
                <a:solidFill>
                  <a:srgbClr val="000000"/>
                </a:solidFill>
                <a:latin typeface="Arial" panose="020B0604020202020204"/>
              </a:rPr>
              <a:t>roles</a:t>
            </a:r>
            <a:r>
              <a:rPr lang="nb-NO" b="1" u="sng" kern="0">
                <a:solidFill>
                  <a:srgbClr val="000000"/>
                </a:solidFill>
                <a:latin typeface="Arial" panose="020B0604020202020204"/>
              </a:rPr>
              <a:t>:</a:t>
            </a:r>
          </a:p>
          <a:p>
            <a:pPr algn="ctr" defTabSz="1219170">
              <a:defRPr/>
            </a:pPr>
            <a:endParaRPr lang="nb-NO" b="1" kern="0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285750" lvl="0" indent="-285750" defTabSz="1219170">
              <a:buFont typeface="Arial"/>
              <a:buChar char="•"/>
              <a:defRPr/>
            </a:pP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Cloud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architect</a:t>
            </a:r>
            <a:endParaRPr lang="nb-NO" kern="0" err="1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285750" indent="-285750" defTabSz="1219170">
              <a:buFont typeface="Arial"/>
              <a:buChar char="•"/>
              <a:defRPr/>
            </a:pP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Cloud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engineers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(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infrastructure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and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integration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)</a:t>
            </a:r>
            <a:endParaRPr lang="nb-NO" kern="0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285750" indent="-285750" defTabSz="1219170">
              <a:buFont typeface="Arial"/>
              <a:buChar char="•"/>
              <a:defRPr/>
            </a:pPr>
            <a:r>
              <a:rPr lang="nb-NO" kern="0">
                <a:solidFill>
                  <a:srgbClr val="000000"/>
                </a:solidFill>
                <a:latin typeface="Arial" panose="020B0604020202020204"/>
                <a:cs typeface="Arial"/>
              </a:rPr>
              <a:t>Automation/CI/CD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engineers</a:t>
            </a:r>
            <a:endParaRPr lang="nb-NO" err="1">
              <a:ea typeface="Verdana"/>
            </a:endParaRPr>
          </a:p>
          <a:p>
            <a:pPr marL="285750" lvl="0" indent="-285750" defTabSz="1219170">
              <a:buFont typeface="Arial"/>
              <a:buChar char="•"/>
              <a:defRPr/>
            </a:pP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Cloud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security</a:t>
            </a:r>
            <a:r>
              <a:rPr lang="nb-NO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engineer</a:t>
            </a:r>
            <a:endParaRPr lang="nb-NO" kern="0">
              <a:solidFill>
                <a:srgbClr val="000000"/>
              </a:solidFill>
              <a:latin typeface="Arial" panose="020B0604020202020204"/>
              <a:cs typeface="Arial"/>
            </a:endParaRPr>
          </a:p>
          <a:p>
            <a:pPr marL="285750" lvl="0" indent="-285750" defTabSz="1219170">
              <a:buFont typeface="Arial"/>
              <a:buChar char="•"/>
              <a:defRPr/>
            </a:pPr>
            <a:r>
              <a:rPr lang="nb-NO" kern="0" err="1">
                <a:solidFill>
                  <a:srgbClr val="000000"/>
                </a:solidFill>
                <a:latin typeface="Arial" panose="020B0604020202020204"/>
              </a:rPr>
              <a:t>FinOps</a:t>
            </a:r>
            <a:endParaRPr lang="nb-NO" kern="0" err="1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A36A0352-7C70-4D6B-8B58-A8F46DB49EB7}"/>
              </a:ext>
            </a:extLst>
          </p:cNvPr>
          <p:cNvSpPr txBox="1"/>
          <p:nvPr/>
        </p:nvSpPr>
        <p:spPr>
          <a:xfrm>
            <a:off x="1247251" y="2135902"/>
            <a:ext cx="9470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b-NO" b="1">
                <a:solidFill>
                  <a:srgbClr val="FF0000"/>
                </a:solidFill>
                <a:ea typeface="Verdana"/>
                <a:cs typeface="Verdana"/>
              </a:rPr>
              <a:t>NEW!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793EEB4-06EC-4D90-BEBC-688BFC04DDB9}"/>
              </a:ext>
            </a:extLst>
          </p:cNvPr>
          <p:cNvSpPr txBox="1"/>
          <p:nvPr/>
        </p:nvSpPr>
        <p:spPr>
          <a:xfrm>
            <a:off x="309929" y="4671541"/>
            <a:ext cx="7252397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400" err="1">
                <a:ea typeface="Verdana"/>
              </a:rPr>
              <a:t>Vendor</a:t>
            </a:r>
            <a:r>
              <a:rPr lang="nb-NO" sz="1400">
                <a:ea typeface="Verdana"/>
              </a:rPr>
              <a:t> management, </a:t>
            </a:r>
            <a:r>
              <a:rPr lang="nb-NO" sz="1400" err="1">
                <a:ea typeface="Verdana"/>
              </a:rPr>
              <a:t>cost</a:t>
            </a:r>
            <a:r>
              <a:rPr lang="nb-NO" sz="1400">
                <a:ea typeface="Verdana"/>
              </a:rPr>
              <a:t> </a:t>
            </a:r>
            <a:r>
              <a:rPr lang="nb-NO" sz="1400" err="1">
                <a:ea typeface="Verdana"/>
              </a:rPr>
              <a:t>control</a:t>
            </a:r>
            <a:r>
              <a:rPr lang="nb-NO" sz="1400">
                <a:ea typeface="Verdana"/>
              </a:rPr>
              <a:t> and support more </a:t>
            </a:r>
            <a:r>
              <a:rPr lang="nb-NO" sz="1400" err="1">
                <a:ea typeface="Verdana"/>
              </a:rPr>
              <a:t>important</a:t>
            </a:r>
            <a:r>
              <a:rPr lang="nb-NO" sz="1400">
                <a:ea typeface="Verdana"/>
              </a:rPr>
              <a:t> </a:t>
            </a:r>
            <a:r>
              <a:rPr lang="nb-NO" sz="1400" err="1">
                <a:ea typeface="Verdana"/>
              </a:rPr>
              <a:t>than</a:t>
            </a:r>
            <a:r>
              <a:rPr lang="nb-NO" sz="1400">
                <a:ea typeface="Verdana"/>
              </a:rPr>
              <a:t> ever!</a:t>
            </a:r>
          </a:p>
        </p:txBody>
      </p:sp>
    </p:spTree>
    <p:extLst>
      <p:ext uri="{BB962C8B-B14F-4D97-AF65-F5344CB8AC3E}">
        <p14:creationId xmlns:p14="http://schemas.microsoft.com/office/powerpoint/2010/main" val="188565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EFA5-4049-4075-B1E5-080065A2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87"/>
            <a:ext cx="8229600" cy="914400"/>
          </a:xfrm>
        </p:spPr>
        <p:txBody>
          <a:bodyPr/>
          <a:lstStyle/>
          <a:p>
            <a:r>
              <a:rPr lang="en-US"/>
              <a:t>Our journey so far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511EBE-A9E4-4DB3-8534-ACB66EEF2382}"/>
              </a:ext>
            </a:extLst>
          </p:cNvPr>
          <p:cNvSpPr/>
          <p:nvPr/>
        </p:nvSpPr>
        <p:spPr>
          <a:xfrm>
            <a:off x="90935" y="823029"/>
            <a:ext cx="2160000" cy="40915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>
                <a:latin typeface="Museo Sans 100"/>
              </a:rPr>
              <a:t>Azure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38459-C92C-4BB4-A472-48FA7F29418F}"/>
              </a:ext>
            </a:extLst>
          </p:cNvPr>
          <p:cNvSpPr/>
          <p:nvPr/>
        </p:nvSpPr>
        <p:spPr>
          <a:xfrm>
            <a:off x="163011" y="1642854"/>
            <a:ext cx="2015850" cy="282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sz="16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Museo Sans 100"/>
              </a:rPr>
              <a:t>Prepare for our Azure platform January 2017</a:t>
            </a:r>
          </a:p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useo Sans 100"/>
            </a:endParaRPr>
          </a:p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sz="16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Museo Sans 100"/>
              </a:rPr>
              <a:t>Planned to start migration summer 2017</a:t>
            </a:r>
          </a:p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useo Sans 100"/>
            </a:endParaRPr>
          </a:p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sz="16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Museo Sans 100"/>
              </a:rPr>
              <a:t>Still working on IaC</a:t>
            </a:r>
          </a:p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useo Sans 100"/>
            </a:endParaRPr>
          </a:p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sz="16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Museo Sans 100"/>
              </a:rPr>
              <a:t>All migrated Q1 2019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DBD09C-C384-4000-9979-B2DBE46B67D1}"/>
              </a:ext>
            </a:extLst>
          </p:cNvPr>
          <p:cNvSpPr/>
          <p:nvPr/>
        </p:nvSpPr>
        <p:spPr>
          <a:xfrm>
            <a:off x="2358311" y="823031"/>
            <a:ext cx="2160000" cy="40915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>
                <a:latin typeface="Museo Sans 100"/>
              </a:rPr>
              <a:t>Office 365</a:t>
            </a:r>
          </a:p>
          <a:p>
            <a:pPr algn="ctr"/>
            <a:r>
              <a:rPr lang="en-US" sz="2000">
                <a:latin typeface="Museo Sans 100"/>
              </a:rPr>
              <a:t>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2F28D-B932-47A0-AC60-4103DAB30BFF}"/>
              </a:ext>
            </a:extLst>
          </p:cNvPr>
          <p:cNvSpPr/>
          <p:nvPr/>
        </p:nvSpPr>
        <p:spPr>
          <a:xfrm>
            <a:off x="2475636" y="1606550"/>
            <a:ext cx="1943964" cy="203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>
                <a:latin typeface="Museo Sans 100"/>
              </a:rPr>
              <a:t>Launched big May 2017</a:t>
            </a:r>
          </a:p>
          <a:p>
            <a:pPr lvl="0"/>
            <a:endParaRPr lang="en-US" sz="1600">
              <a:latin typeface="Museo Sans 100"/>
            </a:endParaRPr>
          </a:p>
          <a:p>
            <a:pPr lvl="0"/>
            <a:r>
              <a:rPr lang="en-US" sz="1600">
                <a:latin typeface="Museo Sans 100"/>
              </a:rPr>
              <a:t>Some function apps in Azure – manual configured, but just keep running</a:t>
            </a:r>
          </a:p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useo Sans 10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8071EF-1BA0-40E7-B434-A4B01F923054}"/>
              </a:ext>
            </a:extLst>
          </p:cNvPr>
          <p:cNvSpPr/>
          <p:nvPr/>
        </p:nvSpPr>
        <p:spPr>
          <a:xfrm>
            <a:off x="4625687" y="823031"/>
            <a:ext cx="2160000" cy="40915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>
                <a:latin typeface="Museo Sans 100"/>
              </a:rPr>
              <a:t>Dynamics 365</a:t>
            </a:r>
          </a:p>
          <a:p>
            <a:pPr algn="ctr"/>
            <a:r>
              <a:rPr lang="en-US" sz="2000">
                <a:latin typeface="Museo Sans 100"/>
              </a:rPr>
              <a:t>(CRM)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27547-B0AB-4E6E-B36F-105089AFB34F}"/>
              </a:ext>
            </a:extLst>
          </p:cNvPr>
          <p:cNvSpPr/>
          <p:nvPr/>
        </p:nvSpPr>
        <p:spPr>
          <a:xfrm>
            <a:off x="4687812" y="1653699"/>
            <a:ext cx="20357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>
                <a:latin typeface="Museo Sans 100"/>
              </a:rPr>
              <a:t>Migrated August 2018</a:t>
            </a:r>
          </a:p>
          <a:p>
            <a:pPr lvl="0"/>
            <a:endParaRPr lang="en-US" sz="1600">
              <a:latin typeface="Museo Sans 100"/>
            </a:endParaRPr>
          </a:p>
          <a:p>
            <a:r>
              <a:rPr lang="en-US" sz="1600">
                <a:latin typeface="Museo Sans 100"/>
              </a:rPr>
              <a:t>Mostly Azure PaaS</a:t>
            </a:r>
          </a:p>
          <a:p>
            <a:pPr lvl="0"/>
            <a:endParaRPr lang="en-US" sz="1600">
              <a:latin typeface="Museo Sans 100"/>
            </a:endParaRPr>
          </a:p>
          <a:p>
            <a:pPr lvl="0"/>
            <a:r>
              <a:rPr lang="en-US" sz="1600">
                <a:latin typeface="Museo Sans 100"/>
              </a:rPr>
              <a:t>Delayed due to: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useo Sans 100"/>
              </a:rPr>
              <a:t>hybrid connection issues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useo Sans 100"/>
              </a:rPr>
              <a:t>Building Azure platform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3EBD9-5B53-4B2E-8DD6-F1A10CCBC50A}"/>
              </a:ext>
            </a:extLst>
          </p:cNvPr>
          <p:cNvSpPr/>
          <p:nvPr/>
        </p:nvSpPr>
        <p:spPr>
          <a:xfrm>
            <a:off x="6893063" y="819853"/>
            <a:ext cx="2160000" cy="40915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>
                <a:latin typeface="Museo Sans 100"/>
              </a:rPr>
              <a:t>LOB’s in vendor clouds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A59E3-E0A2-424E-BAD8-2569348BC62A}"/>
              </a:ext>
            </a:extLst>
          </p:cNvPr>
          <p:cNvSpPr/>
          <p:nvPr/>
        </p:nvSpPr>
        <p:spPr>
          <a:xfrm>
            <a:off x="6906524" y="1663809"/>
            <a:ext cx="2025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>
                <a:latin typeface="Museo Sans 100"/>
              </a:rPr>
              <a:t>Regulations on storage location</a:t>
            </a:r>
          </a:p>
          <a:p>
            <a:pPr lvl="0"/>
            <a:endParaRPr lang="en-US" sz="1600">
              <a:latin typeface="Museo Sans 100"/>
            </a:endParaRPr>
          </a:p>
          <a:p>
            <a:pPr lvl="0"/>
            <a:r>
              <a:rPr lang="en-US" sz="1600">
                <a:latin typeface="Museo Sans 100"/>
              </a:rPr>
              <a:t>Learning: </a:t>
            </a:r>
          </a:p>
          <a:p>
            <a:pPr lvl="0"/>
            <a:r>
              <a:rPr lang="en-US" sz="1600">
                <a:latin typeface="Museo Sans 100"/>
              </a:rPr>
              <a:t>Huge difference between ASP/hosting and SaaS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58AC6-8325-456D-A7B2-7BAC77E1A222}"/>
              </a:ext>
            </a:extLst>
          </p:cNvPr>
          <p:cNvSpPr/>
          <p:nvPr/>
        </p:nvSpPr>
        <p:spPr>
          <a:xfrm>
            <a:off x="2376517" y="838883"/>
            <a:ext cx="2160000" cy="7612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 Sans 10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BF138-552E-421B-A502-DB1083F15793}"/>
              </a:ext>
            </a:extLst>
          </p:cNvPr>
          <p:cNvSpPr/>
          <p:nvPr/>
        </p:nvSpPr>
        <p:spPr>
          <a:xfrm>
            <a:off x="4634790" y="824608"/>
            <a:ext cx="2160000" cy="7612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 Sans 10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2F9BA-6606-4FAE-A4C6-87030F58C900}"/>
              </a:ext>
            </a:extLst>
          </p:cNvPr>
          <p:cNvSpPr/>
          <p:nvPr/>
        </p:nvSpPr>
        <p:spPr>
          <a:xfrm>
            <a:off x="6906524" y="819840"/>
            <a:ext cx="2160000" cy="761297"/>
          </a:xfrm>
          <a:prstGeom prst="rect">
            <a:avLst/>
          </a:prstGeom>
          <a:gradFill flip="none" rotWithShape="1">
            <a:gsLst>
              <a:gs pos="33000">
                <a:srgbClr val="FFFF00">
                  <a:alpha val="20000"/>
                </a:srgbClr>
              </a:gs>
              <a:gs pos="100000">
                <a:srgbClr val="00B05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 Sans 10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9AD32C-7AFF-481A-8EAE-330BFD97764B}"/>
              </a:ext>
            </a:extLst>
          </p:cNvPr>
          <p:cNvSpPr/>
          <p:nvPr/>
        </p:nvSpPr>
        <p:spPr>
          <a:xfrm>
            <a:off x="81839" y="838884"/>
            <a:ext cx="2160000" cy="761297"/>
          </a:xfrm>
          <a:prstGeom prst="rect">
            <a:avLst/>
          </a:prstGeom>
          <a:gradFill flip="none" rotWithShape="1">
            <a:gsLst>
              <a:gs pos="33000">
                <a:srgbClr val="FFFF00">
                  <a:alpha val="20000"/>
                </a:srgbClr>
              </a:gs>
              <a:gs pos="100000">
                <a:srgbClr val="00B05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199042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4ECFD2-11CB-4055-83D4-4B08037D6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904244"/>
              </p:ext>
            </p:extLst>
          </p:nvPr>
        </p:nvGraphicFramePr>
        <p:xfrm>
          <a:off x="328612" y="527946"/>
          <a:ext cx="8677275" cy="448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1C98220-478A-4EA0-9C52-586730DF451B}"/>
              </a:ext>
            </a:extLst>
          </p:cNvPr>
          <p:cNvSpPr txBox="1"/>
          <p:nvPr/>
        </p:nvSpPr>
        <p:spPr>
          <a:xfrm>
            <a:off x="1267240" y="-104568"/>
            <a:ext cx="702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useo Sans 100"/>
              </a:rPr>
              <a:t>Three key learnings – cloud journey</a:t>
            </a:r>
            <a:endParaRPr lang="nb-NO" sz="3200" dirty="0">
              <a:latin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684221509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5705F71BF7F124F9D726AC02F7605FE" ma:contentTypeVersion="2" ma:contentTypeDescription="Opprett et nytt dokument." ma:contentTypeScope="" ma:versionID="9e70f4323da4f462404146eb51c72a32">
  <xsd:schema xmlns:xsd="http://www.w3.org/2001/XMLSchema" xmlns:xs="http://www.w3.org/2001/XMLSchema" xmlns:p="http://schemas.microsoft.com/office/2006/metadata/properties" xmlns:ns2="22ab902f-fe40-43d9-879a-cf2a1e7c99d6" targetNamespace="http://schemas.microsoft.com/office/2006/metadata/properties" ma:root="true" ma:fieldsID="97c171af91d4045ec2567a12f31dbeb0" ns2:_="">
    <xsd:import namespace="22ab902f-fe40-43d9-879a-cf2a1e7c99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ab902f-fe40-43d9-879a-cf2a1e7c99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8AAA20-5F72-4F5A-AEED-BE866099E2B6}"/>
</file>

<file path=customXml/itemProps2.xml><?xml version="1.0" encoding="utf-8"?>
<ds:datastoreItem xmlns:ds="http://schemas.openxmlformats.org/officeDocument/2006/customXml" ds:itemID="{189D9F58-E43E-4323-B148-9E5AACAD55ED}"/>
</file>

<file path=customXml/itemProps3.xml><?xml version="1.0" encoding="utf-8"?>
<ds:datastoreItem xmlns:ds="http://schemas.openxmlformats.org/officeDocument/2006/customXml" ds:itemID="{14F90AA3-6D90-4E01-9BF8-6BD7E86CB280}"/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0</TotalTime>
  <Words>697</Words>
  <Application>Microsoft Office PowerPoint</Application>
  <PresentationFormat>On-screen Show (16:9)</PresentationFormat>
  <Paragraphs>185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Museo Sans 100</vt:lpstr>
      <vt:lpstr>Museo Sans 300</vt:lpstr>
      <vt:lpstr>Segoe UI</vt:lpstr>
      <vt:lpstr>Segoe UI Light</vt:lpstr>
      <vt:lpstr>Verdana</vt:lpstr>
      <vt:lpstr>PPT-mal_NIC</vt:lpstr>
      <vt:lpstr>PowerPoint Presentation</vt:lpstr>
      <vt:lpstr>Automated in the public cloud - lessons learned in public sector  Maria Hermansen, Jon Løken, Stein Morten Petersen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journey so far</vt:lpstr>
      <vt:lpstr>PowerPoint Presentation</vt:lpstr>
      <vt:lpstr>Automation in Azure - growing up</vt:lpstr>
      <vt:lpstr>PowerPoint Presentation</vt:lpstr>
      <vt:lpstr>PowerPoint Presentation</vt:lpstr>
      <vt:lpstr>PowerPoint Presentation</vt:lpstr>
      <vt:lpstr>Infrastructure as code – growing up</vt:lpstr>
      <vt:lpstr>demo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2019-02-09T21:16:55Z</dcterms:created>
  <dcterms:modified xsi:type="dcterms:W3CDTF">2019-02-09T21:17:25Z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024">
    <vt:lpwstr>13</vt:lpwstr>
  </property>
  <property fmtid="{D5CDD505-2E9C-101B-9397-08002B2CF9AE}" pid="3" name="ContentTypeId">
    <vt:lpwstr>0x010100F5705F71BF7F124F9D726AC02F7605FE</vt:lpwstr>
  </property>
</Properties>
</file>